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66" r:id="rId3"/>
    <p:sldId id="257" r:id="rId4"/>
    <p:sldId id="259" r:id="rId5"/>
    <p:sldId id="261" r:id="rId6"/>
    <p:sldId id="265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1503"/>
    <a:srgbClr val="6C8E16"/>
    <a:srgbClr val="8EBA20"/>
    <a:srgbClr val="73961A"/>
    <a:srgbClr val="FF0000"/>
    <a:srgbClr val="D62704"/>
    <a:srgbClr val="990000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15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191D9-B5B3-4EE9-94F2-016A40A13A79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44438-F905-4DC8-AE3B-C777E65F4C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3639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916-15F2-4A0F-B856-766B11A0877F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87C9-2BE7-42A2-A1F9-78F028037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3274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916-15F2-4A0F-B856-766B11A0877F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87C9-2BE7-42A2-A1F9-78F028037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3450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916-15F2-4A0F-B856-766B11A0877F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87C9-2BE7-42A2-A1F9-78F028037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4892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916-15F2-4A0F-B856-766B11A0877F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87C9-2BE7-42A2-A1F9-78F028037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9046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916-15F2-4A0F-B856-766B11A0877F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87C9-2BE7-42A2-A1F9-78F028037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8703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916-15F2-4A0F-B856-766B11A0877F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87C9-2BE7-42A2-A1F9-78F028037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3796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916-15F2-4A0F-B856-766B11A0877F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87C9-2BE7-42A2-A1F9-78F028037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4966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916-15F2-4A0F-B856-766B11A0877F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87C9-2BE7-42A2-A1F9-78F028037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044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916-15F2-4A0F-B856-766B11A0877F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87C9-2BE7-42A2-A1F9-78F028037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0278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916-15F2-4A0F-B856-766B11A0877F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87C9-2BE7-42A2-A1F9-78F028037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7872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916-15F2-4A0F-B856-766B11A0877F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87C9-2BE7-42A2-A1F9-78F028037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7358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04916-15F2-4A0F-B856-766B11A0877F}" type="datetimeFigureOut">
              <a:rPr lang="ru-RU" smtClean="0"/>
              <a:pPr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087C9-2BE7-42A2-A1F9-78F028037D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249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1844824"/>
            <a:ext cx="44644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/>
              <a:t>Тест</a:t>
            </a:r>
          </a:p>
          <a:p>
            <a:pPr algn="ctr"/>
            <a:r>
              <a:rPr lang="ru-RU" sz="4400" b="1" dirty="0" smtClean="0"/>
              <a:t>(время 5 мин)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7934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c/c4/Order_of_Victo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309" y="244258"/>
            <a:ext cx="4056803" cy="405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98264" y="244258"/>
            <a:ext cx="4572000" cy="413343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Знак ордена «Победа»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представляет собой выпуклую пятиконечную рубиновую звезду, окаймлённую бриллиантами. В промежутках между концами звезды расходящиеся лучи, усеянные бриллиантами. Середина звезды представляет собой круг, покрытый голубой эмалью, окаймлённый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лаврово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-дубовым венком. В центре круга золотое изображение кремлёвской стены с мавзолеем Ленина и Спасской башней в центре. Над изображением надпись белыми эмалевыми буквами «СССР». В нижней части круга на красной эмалевой ленточке надпись белыми эмалевыми буквами «ПОБЕДА».</a:t>
            </a:r>
          </a:p>
          <a:p>
            <a:pPr indent="450215" algn="just"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Знак ордена изготавливается из платины. В украшении ордена использованы платина, золото, серебро, эмаль, пять искусственных рубинов в лучах звезды и 174 мелких бриллианта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8309" y="4364302"/>
            <a:ext cx="8701955" cy="1980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Размер звезды между противолежащими вершинами 72 мм. Диаметр круга с изображением Спасской башни — 31 мм. Общий вес ордена — 78 г. Содержание платины в ордене — 47 г, золота — 2 г, серебра — 19 г. Вес каждого из пяти рубинов — 5 карат. Общий вес бриллиантов на знаке — 16 карат.</a:t>
            </a:r>
          </a:p>
          <a:p>
            <a:pPr indent="450215" algn="just"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На оборотной стороне знак имеет нарезной штифт с гайкой для прикрепления ордена к одежде.</a:t>
            </a:r>
          </a:p>
          <a:p>
            <a:pPr indent="450215" algn="just">
              <a:lnSpc>
                <a:spcPct val="115000"/>
              </a:lnSpc>
              <a:spcAft>
                <a:spcPts val="6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Знак ордена «Победа» — сложной конструкции, состоит из многих составных частей. Основа звезды и расходящиеся лучи выполнены из платины. Центральный округлый медальон выполнен из серебра и покрыт эмалью. Накладное изображение Спасской башни, Мавзолея и лавровых ветвей выполнено из золота.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62883" y="6213455"/>
            <a:ext cx="3618235" cy="6155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перед вами?</a:t>
            </a:r>
            <a:endParaRPr lang="ru-RU" sz="3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9323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1005" y="2148547"/>
            <a:ext cx="87419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00FF"/>
                </a:solidFill>
              </a:rPr>
              <a:t>Словесные  модели</a:t>
            </a:r>
            <a:endParaRPr lang="ru-RU" sz="6600" b="1" dirty="0">
              <a:solidFill>
                <a:srgbClr val="0000FF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505200" y="404664"/>
            <a:ext cx="2133600" cy="365125"/>
          </a:xfrm>
        </p:spPr>
        <p:txBody>
          <a:bodyPr/>
          <a:lstStyle/>
          <a:p>
            <a:pPr algn="ctr"/>
            <a:fld id="{00274D91-0AA6-4188-BB9C-F0C16030F76F}" type="datetime1">
              <a:rPr lang="ru-RU" sz="2800" b="1" smtClean="0">
                <a:solidFill>
                  <a:schemeClr val="tx1"/>
                </a:solidFill>
              </a:rPr>
              <a:pPr algn="ctr"/>
              <a:t>14.01.2020</a:t>
            </a:fld>
            <a:endParaRPr lang="ru-RU" sz="2800" b="1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81808" y="187116"/>
            <a:ext cx="1175002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Урок 9-5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771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75624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Словесные информационные модели</a:t>
            </a:r>
            <a:endParaRPr lang="ru-RU" sz="32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70000" y="783869"/>
            <a:ext cx="8604000" cy="0"/>
          </a:xfrm>
          <a:prstGeom prst="line">
            <a:avLst/>
          </a:prstGeom>
          <a:ln w="38100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51520" y="1002890"/>
            <a:ext cx="862248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Словесные</a:t>
            </a:r>
            <a:r>
              <a:rPr lang="ru-RU" sz="2000" dirty="0" smtClean="0"/>
              <a:t> информационные модели используются для описания ситуаций, событий, процессов, …</a:t>
            </a:r>
            <a:endParaRPr lang="ru-RU" sz="2000" dirty="0"/>
          </a:p>
        </p:txBody>
      </p:sp>
      <p:pic>
        <p:nvPicPr>
          <p:cNvPr id="3074" name="Picture 2" descr="Картинки по запросу ситуаци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99" y="1939377"/>
            <a:ext cx="3926675" cy="2204920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событ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1649" y="3086062"/>
            <a:ext cx="4117181" cy="2533650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Картинки по запросу извержение вулкан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0729" y="4493331"/>
            <a:ext cx="3833271" cy="2159410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5762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75624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Словесные информационные модели</a:t>
            </a:r>
            <a:endParaRPr lang="ru-RU" sz="32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70000" y="783869"/>
            <a:ext cx="8604000" cy="0"/>
          </a:xfrm>
          <a:prstGeom prst="line">
            <a:avLst/>
          </a:prstGeom>
          <a:ln w="38100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51520" y="1002890"/>
            <a:ext cx="862248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11503"/>
                </a:solidFill>
              </a:rPr>
              <a:t>В основе </a:t>
            </a:r>
            <a:r>
              <a:rPr lang="ru-RU" sz="2000" b="1" dirty="0" smtClean="0"/>
              <a:t>словесных информационных моделей лежат </a:t>
            </a:r>
            <a:r>
              <a:rPr lang="ru-RU" sz="2000" b="1" dirty="0" smtClean="0">
                <a:solidFill>
                  <a:srgbClr val="C11503"/>
                </a:solidFill>
              </a:rPr>
              <a:t>естественные языки</a:t>
            </a:r>
            <a:endParaRPr lang="ru-RU" sz="2000" dirty="0">
              <a:solidFill>
                <a:srgbClr val="C11503"/>
              </a:solidFill>
            </a:endParaRPr>
          </a:p>
        </p:txBody>
      </p:sp>
      <p:pic>
        <p:nvPicPr>
          <p:cNvPr id="1026" name="Picture 2" descr="Картинки по запросу буквар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220" y="1957500"/>
            <a:ext cx="2043449" cy="2676254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детские книга на немецком язык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2119" y="2719225"/>
            <a:ext cx="2493089" cy="3544861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детские книга на китайском языке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885" r="18990"/>
          <a:stretch/>
        </p:blipFill>
        <p:spPr bwMode="auto">
          <a:xfrm>
            <a:off x="4375490" y="2012806"/>
            <a:ext cx="2383196" cy="3290295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детские книга на английском языке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73" t="3170" r="2501" b="5412"/>
          <a:stretch/>
        </p:blipFill>
        <p:spPr bwMode="auto">
          <a:xfrm>
            <a:off x="6521412" y="3392997"/>
            <a:ext cx="2196244" cy="2808312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0783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Line 8"/>
          <p:cNvSpPr>
            <a:spLocks noChangeShapeType="1"/>
          </p:cNvSpPr>
          <p:nvPr/>
        </p:nvSpPr>
        <p:spPr bwMode="auto">
          <a:xfrm flipH="1">
            <a:off x="2295097" y="3141663"/>
            <a:ext cx="1411716" cy="142875"/>
          </a:xfrm>
          <a:prstGeom prst="line">
            <a:avLst/>
          </a:prstGeom>
          <a:ln>
            <a:headEnd type="stealth" w="lg" len="lg"/>
            <a:tailEnd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21" name="Line 8"/>
          <p:cNvSpPr>
            <a:spLocks noChangeShapeType="1"/>
          </p:cNvSpPr>
          <p:nvPr/>
        </p:nvSpPr>
        <p:spPr bwMode="auto">
          <a:xfrm flipH="1" flipV="1">
            <a:off x="2295097" y="3284536"/>
            <a:ext cx="1411716" cy="1008063"/>
          </a:xfrm>
          <a:prstGeom prst="line">
            <a:avLst/>
          </a:prstGeom>
          <a:ln>
            <a:headEnd type="stealth" w="lg" len="lg"/>
            <a:tailEnd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659563" y="3860800"/>
            <a:ext cx="2195512" cy="431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Роман</a:t>
            </a:r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 flipH="1">
            <a:off x="5795962" y="3104356"/>
            <a:ext cx="865188" cy="0"/>
          </a:xfrm>
          <a:prstGeom prst="line">
            <a:avLst/>
          </a:prstGeom>
          <a:ln>
            <a:headEnd type="stealth" w="lg" len="lg"/>
            <a:tailEnd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207535" y="2831021"/>
            <a:ext cx="2087562" cy="720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chemeClr val="dk1"/>
                </a:solidFill>
              </a:rPr>
              <a:t>Словесная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chemeClr val="dk1"/>
                </a:solidFill>
              </a:rPr>
              <a:t>модель</a:t>
            </a: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6659563" y="1628775"/>
            <a:ext cx="2195512" cy="7921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Исторические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события</a:t>
            </a: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6659563" y="2708275"/>
            <a:ext cx="2195512" cy="7921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Географические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объекты</a:t>
            </a:r>
          </a:p>
        </p:txBody>
      </p:sp>
      <p:sp>
        <p:nvSpPr>
          <p:cNvPr id="27" name="Line 8"/>
          <p:cNvSpPr>
            <a:spLocks noChangeShapeType="1"/>
          </p:cNvSpPr>
          <p:nvPr/>
        </p:nvSpPr>
        <p:spPr bwMode="auto">
          <a:xfrm flipH="1" flipV="1">
            <a:off x="6011862" y="4308036"/>
            <a:ext cx="647700" cy="525108"/>
          </a:xfrm>
          <a:prstGeom prst="line">
            <a:avLst/>
          </a:prstGeom>
          <a:ln>
            <a:headEnd type="stealth" w="lg" len="lg"/>
            <a:tailEnd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28" name="Line 8"/>
          <p:cNvSpPr>
            <a:spLocks noChangeShapeType="1"/>
          </p:cNvSpPr>
          <p:nvPr/>
        </p:nvSpPr>
        <p:spPr bwMode="auto">
          <a:xfrm flipH="1">
            <a:off x="6011862" y="1987550"/>
            <a:ext cx="647700" cy="1116806"/>
          </a:xfrm>
          <a:prstGeom prst="line">
            <a:avLst/>
          </a:prstGeom>
          <a:ln>
            <a:headEnd type="stealth" w="lg" len="lg"/>
            <a:tailEnd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3708399" y="2888456"/>
            <a:ext cx="2303463" cy="431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Учебник</a:t>
            </a:r>
          </a:p>
        </p:txBody>
      </p:sp>
      <p:sp>
        <p:nvSpPr>
          <p:cNvPr id="30" name="Line 8"/>
          <p:cNvSpPr>
            <a:spLocks noChangeShapeType="1"/>
          </p:cNvSpPr>
          <p:nvPr/>
        </p:nvSpPr>
        <p:spPr bwMode="auto">
          <a:xfrm flipH="1">
            <a:off x="6011861" y="4076698"/>
            <a:ext cx="647701" cy="215901"/>
          </a:xfrm>
          <a:prstGeom prst="line">
            <a:avLst/>
          </a:prstGeom>
          <a:ln>
            <a:headEnd type="stealth" w="lg" len="lg"/>
            <a:tailEnd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3708400" y="3860800"/>
            <a:ext cx="2303463" cy="7905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Художественная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литература</a:t>
            </a: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4643438" y="5445125"/>
            <a:ext cx="4211637" cy="10795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Перенос отношений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между людьми на отношения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между персонажами басни</a:t>
            </a:r>
            <a:r>
              <a:rPr kumimoji="0" lang="ru-RU" sz="2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 </a:t>
            </a:r>
          </a:p>
        </p:txBody>
      </p:sp>
      <p:sp>
        <p:nvSpPr>
          <p:cNvPr id="33" name="Line 8"/>
          <p:cNvSpPr>
            <a:spLocks noChangeShapeType="1"/>
          </p:cNvSpPr>
          <p:nvPr/>
        </p:nvSpPr>
        <p:spPr bwMode="auto">
          <a:xfrm flipH="1" flipV="1">
            <a:off x="7757319" y="4941888"/>
            <a:ext cx="0" cy="504825"/>
          </a:xfrm>
          <a:prstGeom prst="line">
            <a:avLst/>
          </a:prstGeom>
          <a:ln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6659563" y="4581525"/>
            <a:ext cx="2195512" cy="431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Басня</a:t>
            </a:r>
          </a:p>
        </p:txBody>
      </p:sp>
      <p:pic>
        <p:nvPicPr>
          <p:cNvPr id="35" name="Picture 4" descr="http://bee-bee.ucoz.ru/basni/Lebed_chuka_rak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535" y="896817"/>
            <a:ext cx="2305271" cy="175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 descr="http://freelance.ru/img/portfolio/pics/00/08/88/5591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535" y="3734308"/>
            <a:ext cx="2474308" cy="305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2" descr="http://semidnevka.ru/uploads/events/1309424663_gallery_1425_32_77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3013" y="896817"/>
            <a:ext cx="3095625" cy="137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251520" y="175624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Словесные информационные модели</a:t>
            </a:r>
            <a:endParaRPr lang="ru-RU" sz="3200" b="1" dirty="0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270000" y="783869"/>
            <a:ext cx="8604000" cy="0"/>
          </a:xfrm>
          <a:prstGeom prst="line">
            <a:avLst/>
          </a:prstGeom>
          <a:ln w="38100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70045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6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H="1">
            <a:off x="4940763" y="2983875"/>
            <a:ext cx="216000" cy="0"/>
          </a:xfrm>
          <a:prstGeom prst="straightConnector1">
            <a:avLst/>
          </a:prstGeom>
          <a:ln w="28575">
            <a:solidFill>
              <a:srgbClr val="6C8E1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943988" y="5818350"/>
            <a:ext cx="432000" cy="0"/>
          </a:xfrm>
          <a:prstGeom prst="line">
            <a:avLst/>
          </a:prstGeom>
          <a:ln w="28575">
            <a:solidFill>
              <a:srgbClr val="6C8E1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929756" y="5104450"/>
            <a:ext cx="432000" cy="0"/>
          </a:xfrm>
          <a:prstGeom prst="line">
            <a:avLst/>
          </a:prstGeom>
          <a:ln w="28575">
            <a:solidFill>
              <a:srgbClr val="6C8E1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929756" y="4397300"/>
            <a:ext cx="432000" cy="0"/>
          </a:xfrm>
          <a:prstGeom prst="line">
            <a:avLst/>
          </a:prstGeom>
          <a:ln w="28575">
            <a:solidFill>
              <a:srgbClr val="6C8E1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929756" y="3690150"/>
            <a:ext cx="432000" cy="0"/>
          </a:xfrm>
          <a:prstGeom prst="line">
            <a:avLst/>
          </a:prstGeom>
          <a:ln w="28575">
            <a:solidFill>
              <a:srgbClr val="6C8E1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657350" y="2958150"/>
            <a:ext cx="285750" cy="0"/>
          </a:xfrm>
          <a:prstGeom prst="line">
            <a:avLst/>
          </a:prstGeom>
          <a:ln w="28575">
            <a:solidFill>
              <a:srgbClr val="6C8E1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772250" y="2958150"/>
            <a:ext cx="285750" cy="0"/>
          </a:xfrm>
          <a:prstGeom prst="line">
            <a:avLst/>
          </a:prstGeom>
          <a:ln w="28575">
            <a:solidFill>
              <a:srgbClr val="6C8E1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51520" y="175624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Словесные информационные модели</a:t>
            </a:r>
            <a:endParaRPr lang="ru-RU" sz="32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70000" y="783869"/>
            <a:ext cx="8604000" cy="0"/>
          </a:xfrm>
          <a:prstGeom prst="line">
            <a:avLst/>
          </a:prstGeom>
          <a:ln w="38100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51520" y="1002890"/>
            <a:ext cx="8672136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11503"/>
                </a:solidFill>
              </a:rPr>
              <a:t>Словесные </a:t>
            </a:r>
            <a:r>
              <a:rPr lang="ru-RU" sz="2000" b="1" dirty="0" smtClean="0">
                <a:solidFill>
                  <a:schemeClr val="tx1"/>
                </a:solidFill>
              </a:rPr>
              <a:t>описания разнообразны. Они могут быть выполнены в разных стилях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19400" y="1981200"/>
            <a:ext cx="4248000" cy="46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73000"/>
                </a:schemeClr>
              </a:gs>
              <a:gs pos="89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Стиль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73588" y="2724150"/>
            <a:ext cx="2772000" cy="468000"/>
          </a:xfrm>
          <a:prstGeom prst="rect">
            <a:avLst/>
          </a:prstGeom>
          <a:ln/>
          <a:effectLst>
            <a:outerShdw blurRad="63500" dist="63500" dir="2400000" algn="tl" rotWithShape="0">
              <a:prstClr val="black">
                <a:alpha val="43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Книжный</a:t>
            </a:r>
          </a:p>
        </p:txBody>
      </p:sp>
      <p:sp>
        <p:nvSpPr>
          <p:cNvPr id="12" name="нау+"/>
          <p:cNvSpPr/>
          <p:nvPr/>
        </p:nvSpPr>
        <p:spPr>
          <a:xfrm>
            <a:off x="5323656" y="3448050"/>
            <a:ext cx="3600000" cy="468000"/>
          </a:xfrm>
          <a:prstGeom prst="rect">
            <a:avLst/>
          </a:prstGeom>
          <a:ln/>
          <a:effectLst>
            <a:outerShdw blurRad="63500" dist="63500" dir="2400000" algn="tl" rotWithShape="0">
              <a:prstClr val="black">
                <a:alpha val="43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Научный +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" name="офи+"/>
          <p:cNvSpPr/>
          <p:nvPr/>
        </p:nvSpPr>
        <p:spPr>
          <a:xfrm>
            <a:off x="5323656" y="4159250"/>
            <a:ext cx="3600000" cy="468000"/>
          </a:xfrm>
          <a:prstGeom prst="rect">
            <a:avLst/>
          </a:prstGeom>
          <a:ln/>
          <a:effectLst>
            <a:outerShdw blurRad="63500" dist="63500" dir="2400000" algn="tl" rotWithShape="0">
              <a:prstClr val="black">
                <a:alpha val="43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Официально-деловой +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4" name="пуб+"/>
          <p:cNvSpPr/>
          <p:nvPr/>
        </p:nvSpPr>
        <p:spPr>
          <a:xfrm>
            <a:off x="5323656" y="4870450"/>
            <a:ext cx="3600000" cy="468000"/>
          </a:xfrm>
          <a:prstGeom prst="rect">
            <a:avLst/>
          </a:prstGeom>
          <a:ln/>
          <a:effectLst>
            <a:outerShdw blurRad="63500" dist="63500" dir="2400000" algn="tl" rotWithShape="0">
              <a:prstClr val="black">
                <a:alpha val="43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Публицистический +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5" name="худ+"/>
          <p:cNvSpPr/>
          <p:nvPr/>
        </p:nvSpPr>
        <p:spPr>
          <a:xfrm>
            <a:off x="5323656" y="5581650"/>
            <a:ext cx="3600000" cy="468000"/>
          </a:xfrm>
          <a:prstGeom prst="rect">
            <a:avLst/>
          </a:prstGeom>
          <a:ln/>
          <a:effectLst>
            <a:outerShdw blurRad="63500" dist="63500" dir="2400000" algn="tl" rotWithShape="0">
              <a:prstClr val="black">
                <a:alpha val="43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Художественный +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раз+"/>
          <p:cNvSpPr/>
          <p:nvPr/>
        </p:nvSpPr>
        <p:spPr>
          <a:xfrm>
            <a:off x="1866900" y="2724150"/>
            <a:ext cx="2772000" cy="468000"/>
          </a:xfrm>
          <a:prstGeom prst="rect">
            <a:avLst/>
          </a:prstGeom>
          <a:ln/>
          <a:effectLst>
            <a:outerShdw blurRad="63500" dist="63500" dir="2400000" algn="tl" rotWithShape="0">
              <a:prstClr val="black">
                <a:alpha val="43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Разговорный +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657350" y="2215200"/>
            <a:ext cx="1152000" cy="0"/>
          </a:xfrm>
          <a:prstGeom prst="straightConnector1">
            <a:avLst/>
          </a:prstGeom>
          <a:ln w="28575">
            <a:solidFill>
              <a:srgbClr val="6C8E1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657350" y="2215200"/>
            <a:ext cx="0" cy="742950"/>
          </a:xfrm>
          <a:prstGeom prst="line">
            <a:avLst/>
          </a:prstGeom>
          <a:ln w="28575">
            <a:solidFill>
              <a:srgbClr val="6C8E1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7086450" y="2215200"/>
            <a:ext cx="972000" cy="0"/>
          </a:xfrm>
          <a:prstGeom prst="straightConnector1">
            <a:avLst/>
          </a:prstGeom>
          <a:ln w="28575">
            <a:solidFill>
              <a:srgbClr val="6C8E1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8057850" y="2201550"/>
            <a:ext cx="0" cy="742950"/>
          </a:xfrm>
          <a:prstGeom prst="line">
            <a:avLst/>
          </a:prstGeom>
          <a:ln w="28575">
            <a:solidFill>
              <a:srgbClr val="6C8E1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931238" y="2974350"/>
            <a:ext cx="0" cy="2844000"/>
          </a:xfrm>
          <a:prstGeom prst="line">
            <a:avLst/>
          </a:prstGeom>
          <a:ln w="28575">
            <a:solidFill>
              <a:srgbClr val="6C8E1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разг"/>
          <p:cNvSpPr txBox="1"/>
          <p:nvPr/>
        </p:nvSpPr>
        <p:spPr>
          <a:xfrm>
            <a:off x="388189" y="3444419"/>
            <a:ext cx="4250711" cy="2426305"/>
          </a:xfrm>
          <a:prstGeom prst="rect">
            <a:avLst/>
          </a:prstGeom>
          <a:effectLst>
            <a:outerShdw blurRad="63500" dist="63500" dir="2400000" algn="tl" rotWithShape="0">
              <a:prstClr val="black">
                <a:alpha val="43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ru-RU" sz="2200" b="1" dirty="0" smtClean="0">
                <a:solidFill>
                  <a:srgbClr val="C11503"/>
                </a:solidFill>
              </a:rPr>
              <a:t>Разговорный стиль</a:t>
            </a:r>
          </a:p>
          <a:p>
            <a:pPr algn="just">
              <a:lnSpc>
                <a:spcPts val="2600"/>
              </a:lnSpc>
            </a:pPr>
            <a:r>
              <a:rPr lang="ru-RU" sz="2200" dirty="0" smtClean="0"/>
              <a:t>используется в повседневной жизни: люди делятся с окружающими своими мыслями и чувствами, обмениваются информацией по бытовым вопросам</a:t>
            </a:r>
            <a:endParaRPr lang="ru-RU" sz="2200" dirty="0"/>
          </a:p>
        </p:txBody>
      </p:sp>
      <p:sp>
        <p:nvSpPr>
          <p:cNvPr id="38" name="науч"/>
          <p:cNvSpPr txBox="1"/>
          <p:nvPr/>
        </p:nvSpPr>
        <p:spPr>
          <a:xfrm>
            <a:off x="457200" y="3444419"/>
            <a:ext cx="4181700" cy="2426305"/>
          </a:xfrm>
          <a:prstGeom prst="rect">
            <a:avLst/>
          </a:prstGeom>
          <a:effectLst>
            <a:outerShdw blurRad="63500" dist="63500" dir="2400000" algn="tl" rotWithShape="0">
              <a:prstClr val="black">
                <a:alpha val="43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ru-RU" sz="2200" b="1" dirty="0" smtClean="0">
                <a:solidFill>
                  <a:srgbClr val="C11503"/>
                </a:solidFill>
              </a:rPr>
              <a:t>Научный стиль </a:t>
            </a:r>
            <a:r>
              <a:rPr lang="ru-RU" sz="2200" dirty="0" smtClean="0"/>
              <a:t>используется для передачи точной научной информации. Наиболее важными качествами научного стиля являются логичность и четкость изложения</a:t>
            </a:r>
            <a:endParaRPr lang="ru-RU" sz="2200" dirty="0"/>
          </a:p>
        </p:txBody>
      </p:sp>
      <p:sp>
        <p:nvSpPr>
          <p:cNvPr id="39" name="офиц"/>
          <p:cNvSpPr txBox="1"/>
          <p:nvPr/>
        </p:nvSpPr>
        <p:spPr>
          <a:xfrm>
            <a:off x="324894" y="3444419"/>
            <a:ext cx="4314006" cy="1426031"/>
          </a:xfrm>
          <a:prstGeom prst="rect">
            <a:avLst/>
          </a:prstGeom>
          <a:effectLst>
            <a:outerShdw blurRad="63500" dist="63500" dir="2400000" algn="tl" rotWithShape="0">
              <a:prstClr val="black">
                <a:alpha val="43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ru-RU" sz="2200" b="1" dirty="0" smtClean="0">
                <a:solidFill>
                  <a:srgbClr val="C11503"/>
                </a:solidFill>
              </a:rPr>
              <a:t>Официально-деловой стиль </a:t>
            </a:r>
            <a:r>
              <a:rPr lang="ru-RU" sz="2200" dirty="0" smtClean="0"/>
              <a:t>используется для сообщения информирования в официальной обстановке</a:t>
            </a:r>
            <a:endParaRPr lang="ru-RU" sz="2200" dirty="0"/>
          </a:p>
        </p:txBody>
      </p:sp>
      <p:sp>
        <p:nvSpPr>
          <p:cNvPr id="40" name="публ"/>
          <p:cNvSpPr txBox="1"/>
          <p:nvPr/>
        </p:nvSpPr>
        <p:spPr>
          <a:xfrm>
            <a:off x="704850" y="3444419"/>
            <a:ext cx="3934050" cy="2759730"/>
          </a:xfrm>
          <a:prstGeom prst="rect">
            <a:avLst/>
          </a:prstGeom>
          <a:effectLst>
            <a:outerShdw blurRad="63500" dist="63500" dir="2400000" algn="tl" rotWithShape="0">
              <a:prstClr val="black">
                <a:alpha val="43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ru-RU" sz="2200" b="1" dirty="0" smtClean="0">
                <a:solidFill>
                  <a:srgbClr val="C11503"/>
                </a:solidFill>
              </a:rPr>
              <a:t>Публицистический стиль </a:t>
            </a:r>
            <a:r>
              <a:rPr lang="ru-RU" sz="2200" dirty="0" smtClean="0"/>
              <a:t>служит для воздействия на людей через средства массовой информации. В нем органично сливаются черты делового, художественного и разговорного стилей</a:t>
            </a:r>
            <a:endParaRPr lang="ru-RU" sz="2200" dirty="0"/>
          </a:p>
        </p:txBody>
      </p:sp>
      <p:sp>
        <p:nvSpPr>
          <p:cNvPr id="41" name="худ стиль"/>
          <p:cNvSpPr txBox="1"/>
          <p:nvPr/>
        </p:nvSpPr>
        <p:spPr>
          <a:xfrm>
            <a:off x="704850" y="3444419"/>
            <a:ext cx="3934050" cy="1092607"/>
          </a:xfrm>
          <a:prstGeom prst="rect">
            <a:avLst/>
          </a:prstGeom>
          <a:effectLst>
            <a:outerShdw blurRad="63500" dist="63500" dir="2400000" algn="tl" rotWithShape="0">
              <a:prstClr val="black">
                <a:alpha val="43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ts val="2600"/>
              </a:lnSpc>
            </a:pPr>
            <a:r>
              <a:rPr lang="ru-RU" sz="2200" b="1" dirty="0" smtClean="0">
                <a:solidFill>
                  <a:srgbClr val="C11503"/>
                </a:solidFill>
              </a:rPr>
              <a:t>Художественный стиль </a:t>
            </a:r>
            <a:r>
              <a:rPr lang="ru-RU" sz="2200" dirty="0" smtClean="0"/>
              <a:t>стиль художественных произведений</a:t>
            </a:r>
          </a:p>
        </p:txBody>
      </p:sp>
    </p:spTree>
    <p:extLst>
      <p:ext uri="{BB962C8B-B14F-4D97-AF65-F5344CB8AC3E}">
        <p14:creationId xmlns:p14="http://schemas.microsoft.com/office/powerpoint/2010/main" xmlns="" val="101986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18" grpId="0" animBg="1"/>
      <p:bldP spid="18" grpId="2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75624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Домашнее задание</a:t>
            </a:r>
            <a:endParaRPr lang="ru-RU" sz="3200" b="1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70000" y="783869"/>
            <a:ext cx="8604000" cy="0"/>
          </a:xfrm>
          <a:prstGeom prst="line">
            <a:avLst/>
          </a:prstGeom>
          <a:ln w="38100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270000" y="1431939"/>
            <a:ext cx="8603999" cy="326698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AutoNum type="arabicPeriod"/>
              <a:tabLst>
                <a:tab pos="449263" algn="l"/>
              </a:tabLst>
            </a:pPr>
            <a:r>
              <a:rPr lang="ru-RU" sz="2000" dirty="0" smtClean="0"/>
              <a:t> Инф.-9 §1.2.1 стр.12-13</a:t>
            </a:r>
          </a:p>
          <a:p>
            <a:pPr lvl="0" algn="just">
              <a:lnSpc>
                <a:spcPct val="150000"/>
              </a:lnSpc>
              <a:buFont typeface="+mj-lt"/>
              <a:buAutoNum type="arabicPeriod"/>
              <a:tabLst>
                <a:tab pos="449263" algn="l"/>
              </a:tabLst>
            </a:pPr>
            <a:r>
              <a:rPr lang="ru-RU" sz="2000" dirty="0" smtClean="0"/>
              <a:t> Письменно </a:t>
            </a:r>
            <a:r>
              <a:rPr lang="ru-RU" sz="2000" dirty="0"/>
              <a:t>привести 2 примера словесных моделей, рассматриваемых на уроках истории, географии, биологии.</a:t>
            </a:r>
          </a:p>
          <a:p>
            <a:pPr lvl="0" algn="just">
              <a:lnSpc>
                <a:spcPct val="150000"/>
              </a:lnSpc>
              <a:buFont typeface="+mj-lt"/>
              <a:buAutoNum type="arabicPeriod"/>
              <a:tabLst>
                <a:tab pos="449263" algn="l"/>
              </a:tabLst>
            </a:pPr>
            <a:r>
              <a:rPr lang="ru-RU" sz="2000" dirty="0" smtClean="0"/>
              <a:t> Решите </a:t>
            </a:r>
            <a:r>
              <a:rPr lang="ru-RU" sz="2000" dirty="0"/>
              <a:t>следующую задачу, составив математическую модель. </a:t>
            </a:r>
          </a:p>
          <a:p>
            <a:pPr algn="just">
              <a:lnSpc>
                <a:spcPct val="150000"/>
              </a:lnSpc>
              <a:tabLst>
                <a:tab pos="449263" algn="l"/>
              </a:tabLst>
            </a:pPr>
            <a:r>
              <a:rPr lang="ru-RU" sz="2000" dirty="0"/>
              <a:t>Пароход прошёл 4 км против течения реки, а затем прошёл ещё 33 км по течению, затратив на весь путь один час. Найдите собственную скорость парохода, если скорость течения реки равна 6,5 </a:t>
            </a:r>
            <a:r>
              <a:rPr lang="ru-RU" sz="2000" dirty="0" smtClean="0"/>
              <a:t>км/ч.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53730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75624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Практическая работа</a:t>
            </a:r>
            <a:r>
              <a:rPr lang="en-US" sz="3200" b="1" dirty="0" smtClean="0"/>
              <a:t> </a:t>
            </a:r>
            <a:endParaRPr lang="ru-RU" sz="32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70000" y="783869"/>
            <a:ext cx="8604000" cy="0"/>
          </a:xfrm>
          <a:prstGeom prst="line">
            <a:avLst/>
          </a:prstGeom>
          <a:ln w="38100">
            <a:solidFill>
              <a:srgbClr val="99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70000" y="788547"/>
            <a:ext cx="860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b="1" dirty="0" smtClean="0"/>
              <a:t>Открыть файл, который предложит преподаватель.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/>
              <a:t>Задание 1. </a:t>
            </a:r>
            <a:r>
              <a:rPr lang="ru-RU" b="1" dirty="0"/>
              <a:t>Проанализируйте текст и заполните </a:t>
            </a:r>
            <a:r>
              <a:rPr lang="ru-RU" b="1" dirty="0" smtClean="0"/>
              <a:t>таблицу.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0000" y="1431939"/>
            <a:ext cx="8603999" cy="23083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dirty="0"/>
              <a:t>Авгиевы конюшни</a:t>
            </a:r>
            <a:endParaRPr lang="ru-RU" sz="1600" dirty="0"/>
          </a:p>
          <a:p>
            <a:pPr algn="just"/>
            <a:r>
              <a:rPr lang="ru-RU" sz="1600" dirty="0"/>
              <a:t>В греческой мифологии Авгиевы конюшни — обширные конюшни Авгия, царя Элиды, которые в продолжение многих лет не убирались. Очищены они были в один день героем Гераклом (Геркулесом): он направил через конюшни реку, воды которой и унесли весь навоз. Миф этот впервые сообщен греческим историком </a:t>
            </a:r>
            <a:r>
              <a:rPr lang="ru-RU" sz="1600" dirty="0" err="1"/>
              <a:t>Диодором</a:t>
            </a:r>
            <a:r>
              <a:rPr lang="ru-RU" sz="1600" dirty="0"/>
              <a:t> Сицилийским (1 в. до н. э.). Возникшее отсюда выражение «авгиевы конюшни» применяется для обозначения очень грязного помещения, а также сильной запущенности, засоренности, беспорядка в делах, требующих больших усилий для их устранения.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04407320"/>
              </p:ext>
            </p:extLst>
          </p:nvPr>
        </p:nvGraphicFramePr>
        <p:xfrm>
          <a:off x="2053908" y="4035146"/>
          <a:ext cx="4820160" cy="27736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3606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5948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Кто?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Что?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Где?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Чем?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Зачем?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Как?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Когда?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3453489" y="3673545"/>
            <a:ext cx="2237023" cy="36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76176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Алгоритм Цицерона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96640" y="4035146"/>
            <a:ext cx="184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Геракл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596640" y="4431386"/>
            <a:ext cx="184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конюшни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596640" y="4827626"/>
            <a:ext cx="184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Элида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3596640" y="5223866"/>
            <a:ext cx="184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водами реки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3596640" y="5620106"/>
            <a:ext cx="184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очистить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3596640" y="6016346"/>
            <a:ext cx="301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направил через конюшню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96640" y="6412586"/>
            <a:ext cx="184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в. до н. э.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612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4" grpId="0"/>
      <p:bldP spid="35" grpId="0"/>
      <p:bldP spid="36" grpId="0"/>
      <p:bldP spid="37" grpId="0"/>
      <p:bldP spid="42" grpId="0"/>
      <p:bldP spid="43" grpId="0"/>
    </p:bldLst>
  </p:timing>
</p:sld>
</file>

<file path=ppt/theme/theme1.xml><?xml version="1.0" encoding="utf-8"?>
<a:theme xmlns:a="http://schemas.openxmlformats.org/drawingml/2006/main" name="Тема Office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619</Words>
  <Application>Microsoft Office PowerPoint</Application>
  <PresentationFormat>Экран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В. Евлампьев</dc:creator>
  <cp:lastModifiedBy>home</cp:lastModifiedBy>
  <cp:revision>30</cp:revision>
  <dcterms:created xsi:type="dcterms:W3CDTF">2016-09-16T15:52:17Z</dcterms:created>
  <dcterms:modified xsi:type="dcterms:W3CDTF">2020-01-14T16:40:55Z</dcterms:modified>
</cp:coreProperties>
</file>