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56" r:id="rId2"/>
    <p:sldId id="276" r:id="rId3"/>
    <p:sldId id="277" r:id="rId4"/>
    <p:sldId id="259" r:id="rId5"/>
    <p:sldId id="271" r:id="rId6"/>
    <p:sldId id="269" r:id="rId7"/>
    <p:sldId id="280" r:id="rId8"/>
    <p:sldId id="279" r:id="rId9"/>
    <p:sldId id="268" r:id="rId10"/>
    <p:sldId id="267" r:id="rId11"/>
    <p:sldId id="265" r:id="rId12"/>
    <p:sldId id="281" r:id="rId13"/>
    <p:sldId id="282" r:id="rId14"/>
    <p:sldId id="272" r:id="rId15"/>
    <p:sldId id="266" r:id="rId16"/>
  </p:sldIdLst>
  <p:sldSz cx="9144000" cy="6858000" type="screen4x3"/>
  <p:notesSz cx="6858000" cy="9144000"/>
  <p:custDataLst>
    <p:tags r:id="rId18"/>
  </p:custDataLst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4F81BD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D27102A9-8310-4765-A935-A1911B00CA55}" styleName="Светлый стиль 1 - акцент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C4B1156A-380E-4F78-BDF5-A606A8083BF9}" styleName="Средний стиль 4 - акцент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719" autoAdjust="0"/>
  </p:normalViewPr>
  <p:slideViewPr>
    <p:cSldViewPr>
      <p:cViewPr>
        <p:scale>
          <a:sx n="80" d="100"/>
          <a:sy n="80" d="100"/>
        </p:scale>
        <p:origin x="-48" y="-43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gs" Target="tags/tag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8DE75CC-B713-411D-8B25-21418B542020}" type="datetimeFigureOut">
              <a:rPr lang="ru-RU"/>
              <a:pPr>
                <a:defRPr/>
              </a:pPr>
              <a:t>03.12.2019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E6C3D8D0-9428-4F91-969A-0523060DBE2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8420538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77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ru-RU" smtClean="0"/>
          </a:p>
        </p:txBody>
      </p:sp>
      <p:sp>
        <p:nvSpPr>
          <p:cNvPr id="3277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AE217563-C01B-44C9-A16C-0DFF82677017}" type="slidenum">
              <a:rPr lang="ru-RU" smtClean="0"/>
              <a:pPr/>
              <a:t>1</a:t>
            </a:fld>
            <a:endParaRPr lang="ru-RU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301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ru-RU" smtClean="0"/>
          </a:p>
        </p:txBody>
      </p:sp>
      <p:sp>
        <p:nvSpPr>
          <p:cNvPr id="4301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FF3EA0AB-6580-44BC-8284-A514B33A6D0D}" type="slidenum">
              <a:rPr lang="ru-RU" smtClean="0"/>
              <a:pPr/>
              <a:t>13</a:t>
            </a:fld>
            <a:endParaRPr lang="ru-RU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915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ru-RU" smtClean="0"/>
          </a:p>
        </p:txBody>
      </p:sp>
      <p:sp>
        <p:nvSpPr>
          <p:cNvPr id="4915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FF44320B-3FEC-40FE-A154-A2F71E2369ED}" type="slidenum">
              <a:rPr lang="ru-RU" smtClean="0"/>
              <a:pPr/>
              <a:t>14</a:t>
            </a:fld>
            <a:endParaRPr lang="ru-RU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403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ru-RU" smtClean="0"/>
          </a:p>
        </p:txBody>
      </p:sp>
      <p:sp>
        <p:nvSpPr>
          <p:cNvPr id="4403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99B67FA2-D3FC-4FF1-9720-1C1FE378BC57}" type="slidenum">
              <a:rPr lang="ru-RU" smtClean="0"/>
              <a:pPr/>
              <a:t>15</a:t>
            </a:fld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481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ru-RU" smtClean="0"/>
          </a:p>
        </p:txBody>
      </p:sp>
      <p:sp>
        <p:nvSpPr>
          <p:cNvPr id="3482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6FF0A043-5F85-47B2-8B50-DA7A1EC556A4}" type="slidenum">
              <a:rPr lang="ru-RU" smtClean="0"/>
              <a:pPr/>
              <a:t>4</a:t>
            </a:fld>
            <a:endParaRPr lang="ru-RU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993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ru-RU" smtClean="0"/>
          </a:p>
        </p:txBody>
      </p:sp>
      <p:sp>
        <p:nvSpPr>
          <p:cNvPr id="3994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AB260F75-804C-4C2B-9A9A-145BFE78F80D}" type="slidenum">
              <a:rPr lang="ru-RU" smtClean="0"/>
              <a:pPr/>
              <a:t>5</a:t>
            </a:fld>
            <a:endParaRPr lang="ru-RU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6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4096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0CF81D9E-4E28-4A4C-BB41-0D22C740800C}" type="slidenum">
              <a:rPr lang="ru-RU" smtClean="0"/>
              <a:pPr/>
              <a:t>6</a:t>
            </a:fld>
            <a:endParaRPr lang="ru-RU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710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ru-RU" smtClean="0"/>
          </a:p>
        </p:txBody>
      </p:sp>
      <p:sp>
        <p:nvSpPr>
          <p:cNvPr id="4710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A313F00A-4418-4CC4-9E86-8657FB01D215}" type="slidenum">
              <a:rPr lang="ru-RU" smtClean="0"/>
              <a:pPr/>
              <a:t>8</a:t>
            </a:fld>
            <a:endParaRPr lang="ru-RU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98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4198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FBB1F815-E2BC-416F-9169-DC674F66A9CD}" type="slidenum">
              <a:rPr lang="ru-RU" smtClean="0"/>
              <a:pPr/>
              <a:t>9</a:t>
            </a:fld>
            <a:endParaRPr lang="ru-RU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608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ru-RU" smtClean="0"/>
          </a:p>
        </p:txBody>
      </p:sp>
      <p:sp>
        <p:nvSpPr>
          <p:cNvPr id="4608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5FA395F6-0EC6-402C-8F8C-7F810E8B3081}" type="slidenum">
              <a:rPr lang="ru-RU" smtClean="0"/>
              <a:pPr/>
              <a:t>10</a:t>
            </a:fld>
            <a:endParaRPr lang="ru-RU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301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ru-RU" smtClean="0"/>
          </a:p>
        </p:txBody>
      </p:sp>
      <p:sp>
        <p:nvSpPr>
          <p:cNvPr id="4301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FF3EA0AB-6580-44BC-8284-A514B33A6D0D}" type="slidenum">
              <a:rPr lang="ru-RU" smtClean="0"/>
              <a:pPr/>
              <a:t>11</a:t>
            </a:fld>
            <a:endParaRPr lang="ru-RU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301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ru-RU" smtClean="0"/>
          </a:p>
        </p:txBody>
      </p:sp>
      <p:sp>
        <p:nvSpPr>
          <p:cNvPr id="4301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FF3EA0AB-6580-44BC-8284-A514B33A6D0D}" type="slidenum">
              <a:rPr lang="ru-RU" smtClean="0"/>
              <a:pPr/>
              <a:t>12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DDD03C-AFD7-4810-A5AD-184350E755BB}" type="datetimeFigureOut">
              <a:rPr lang="ru-RU"/>
              <a:pPr>
                <a:defRPr/>
              </a:pPr>
              <a:t>03.12.2019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ADBDBA-F584-410E-A992-33C513D5BE8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2A65AB-2A07-4B81-B7FA-220803C7A2E8}" type="datetimeFigureOut">
              <a:rPr lang="ru-RU"/>
              <a:pPr>
                <a:defRPr/>
              </a:pPr>
              <a:t>03.12.2019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317897-6E48-440D-AF7E-54063EC0477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://www.taxisolidarnosc.pl/wp-content/uploads/2012/08/komputer.jpg"/>
          <p:cNvPicPr>
            <a:picLocks noChangeAspect="1" noChangeArrowheads="1"/>
          </p:cNvPicPr>
          <p:nvPr userDrawn="1"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429375" y="4071938"/>
            <a:ext cx="2295525" cy="2600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654A1E-B1A2-4CE3-9622-84F7A610EBD3}" type="datetimeFigureOut">
              <a:rPr lang="ru-RU"/>
              <a:pPr>
                <a:defRPr/>
              </a:pPr>
              <a:t>03.12.2019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966750-267A-4AD1-844A-3FCC1CDF2ED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DCCC3A-9114-4F52-B2A0-ED27174FFD20}" type="datetimeFigureOut">
              <a:rPr lang="ru-RU"/>
              <a:pPr>
                <a:defRPr/>
              </a:pPr>
              <a:t>03.12.2019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2AE4A0-5C4C-4EF3-B502-D7BE0A516DE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52809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1852622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A65412-870A-4BDD-8147-EAD3980BE453}" type="datetimeFigureOut">
              <a:rPr lang="ru-RU"/>
              <a:pPr>
                <a:defRPr/>
              </a:pPr>
              <a:t>03.12.2019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972A84-F524-4CC9-B856-AD3CBBD737B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25F686-18BF-4F46-943B-044AF220E60A}" type="datetimeFigureOut">
              <a:rPr lang="ru-RU"/>
              <a:pPr>
                <a:defRPr/>
              </a:pPr>
              <a:t>03.12.2019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ABAD25-515E-442D-96F4-A457DBD2E0D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9AB702-C5F5-4AB8-BC3F-CA4F17DDAADD}" type="datetimeFigureOut">
              <a:rPr lang="ru-RU"/>
              <a:pPr>
                <a:defRPr/>
              </a:pPr>
              <a:t>03.12.2019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210828-6E5F-4764-AC4A-BE223A22C56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54B85C-516F-4D22-83BF-C62136213BEE}" type="datetimeFigureOut">
              <a:rPr lang="ru-RU"/>
              <a:pPr>
                <a:defRPr/>
              </a:pPr>
              <a:t>03.12.2019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89F7E6-9636-4C9D-95D5-DF2ABF6F313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CF2A0A-AC3D-4178-8585-D858059ADBA2}" type="datetimeFigureOut">
              <a:rPr lang="ru-RU"/>
              <a:pPr>
                <a:defRPr/>
              </a:pPr>
              <a:t>03.12.2019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506D6F-07A2-487F-B30E-246FE33FAD3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27BE1F-A189-4FB4-BBC7-942FB4D78389}" type="datetimeFigureOut">
              <a:rPr lang="ru-RU"/>
              <a:pPr>
                <a:defRPr/>
              </a:pPr>
              <a:t>03.12.2019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5DA9F2-6E92-4FA6-8CC3-9F7A29C7728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4FE674-259B-44EB-AD1D-45A3A3A55E97}" type="datetimeFigureOut">
              <a:rPr lang="ru-RU"/>
              <a:pPr>
                <a:defRPr/>
              </a:pPr>
              <a:t>03.12.2019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E3FFF8-D525-4177-B88F-E0FEF0EC63B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screen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Скругленный прямоугольник 7"/>
          <p:cNvSpPr/>
          <p:nvPr userDrawn="1"/>
        </p:nvSpPr>
        <p:spPr>
          <a:xfrm>
            <a:off x="285750" y="285750"/>
            <a:ext cx="8643938" cy="6357938"/>
          </a:xfrm>
          <a:prstGeom prst="roundRect">
            <a:avLst/>
          </a:prstGeom>
          <a:solidFill>
            <a:srgbClr val="FFFFFF">
              <a:alpha val="89804"/>
            </a:srgb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1027" name="Picture 4" descr="http://www.taxisolidarnosc.pl/wp-content/uploads/2012/08/komputer.jpg"/>
          <p:cNvPicPr>
            <a:picLocks noChangeAspect="1" noChangeArrowheads="1"/>
          </p:cNvPicPr>
          <p:nvPr userDrawn="1"/>
        </p:nvPicPr>
        <p:blipFill>
          <a:blip r:embed="rId1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4257675"/>
            <a:ext cx="2295525" cy="2600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pogudalova183.jimdo.com</a:t>
            </a:r>
            <a:endParaRPr lang="ru-RU"/>
          </a:p>
        </p:txBody>
      </p:sp>
      <p:sp>
        <p:nvSpPr>
          <p:cNvPr id="1029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30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196106F-774B-4800-965C-6BB64B115EA6}" type="datetimeFigureOut">
              <a:rPr lang="ru-RU"/>
              <a:pPr>
                <a:defRPr/>
              </a:pPr>
              <a:t>03.12.2019</a:t>
            </a:fld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0B31AB4-2A25-41A0-9059-8AA7B24D52C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pic>
        <p:nvPicPr>
          <p:cNvPr id="1033" name="Picture 8" descr="http://s13.radikal.ru/i186/1109/8d/6298d93e1295.png"/>
          <p:cNvPicPr>
            <a:picLocks noChangeAspect="1" noChangeArrowheads="1"/>
          </p:cNvPicPr>
          <p:nvPr userDrawn="1"/>
        </p:nvPicPr>
        <p:blipFill>
          <a:blip r:embed="rId15"/>
          <a:srcRect/>
          <a:stretch>
            <a:fillRect/>
          </a:stretch>
        </p:blipFill>
        <p:spPr bwMode="auto">
          <a:xfrm>
            <a:off x="6643688" y="-285750"/>
            <a:ext cx="2667000" cy="339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15" r:id="rId1"/>
    <p:sldLayoutId id="2147483716" r:id="rId2"/>
    <p:sldLayoutId id="2147483717" r:id="rId3"/>
    <p:sldLayoutId id="2147483718" r:id="rId4"/>
    <p:sldLayoutId id="2147483719" r:id="rId5"/>
    <p:sldLayoutId id="2147483720" r:id="rId6"/>
    <p:sldLayoutId id="2147483721" r:id="rId7"/>
    <p:sldLayoutId id="2147483722" r:id="rId8"/>
    <p:sldLayoutId id="2147483723" r:id="rId9"/>
    <p:sldLayoutId id="2147483724" r:id="rId10"/>
    <p:sldLayoutId id="2147483725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&#1090;&#1088;&#1077;&#1074;&#1086;&#1075;&#1072;.mp3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hyperlink" Target="&#1050;&#1086;&#1076;%20&#1052;&#1086;&#1088;&#1079;&#1077;%20(&#1088;&#1091;&#1089;&#1089;&#1082;&#1080;&#1081;).mp4" TargetMode="External"/><Relationship Id="rId5" Type="http://schemas.openxmlformats.org/officeDocument/2006/relationships/hyperlink" Target="&#1079;&#1074;&#1086;&#1085;&#1086;&#1082;.mp3" TargetMode="External"/><Relationship Id="rId4" Type="http://schemas.openxmlformats.org/officeDocument/2006/relationships/image" Target="../media/image5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7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png"/><Relationship Id="rId9" Type="http://schemas.openxmlformats.org/officeDocument/2006/relationships/image" Target="../media/image14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15.png"/><Relationship Id="rId7" Type="http://schemas.openxmlformats.org/officeDocument/2006/relationships/image" Target="../media/image19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jpe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jpeg"/><Relationship Id="rId4" Type="http://schemas.openxmlformats.org/officeDocument/2006/relationships/image" Target="../media/image22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" Target="slide10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10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10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Скругленный прямоугольник 7"/>
          <p:cNvSpPr/>
          <p:nvPr/>
        </p:nvSpPr>
        <p:spPr>
          <a:xfrm>
            <a:off x="285720" y="2143116"/>
            <a:ext cx="2714644" cy="1714512"/>
          </a:xfrm>
          <a:prstGeom prst="roundRect">
            <a:avLst>
              <a:gd name="adj" fmla="val 1389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FFFF00"/>
                </a:solidFill>
              </a:rPr>
              <a:t>Источник информации</a:t>
            </a:r>
            <a:endParaRPr lang="ru-RU" sz="3200" b="1" dirty="0">
              <a:solidFill>
                <a:srgbClr val="FFFF00"/>
              </a:solidFill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6215074" y="2143116"/>
            <a:ext cx="2714644" cy="171451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FFFF00"/>
                </a:solidFill>
              </a:rPr>
              <a:t>Приёмник информации</a:t>
            </a:r>
            <a:endParaRPr lang="ru-RU" sz="3200" b="1" dirty="0">
              <a:solidFill>
                <a:srgbClr val="FFFF00"/>
              </a:solidFill>
            </a:endParaRPr>
          </a:p>
        </p:txBody>
      </p:sp>
      <p:sp>
        <p:nvSpPr>
          <p:cNvPr id="11" name="Стрелка вправо 10"/>
          <p:cNvSpPr/>
          <p:nvPr/>
        </p:nvSpPr>
        <p:spPr>
          <a:xfrm>
            <a:off x="3000364" y="2357430"/>
            <a:ext cx="3214710" cy="1357322"/>
          </a:xfrm>
          <a:prstGeom prst="rightArrow">
            <a:avLst>
              <a:gd name="adj1" fmla="val 50000"/>
              <a:gd name="adj2" fmla="val 57874"/>
            </a:avLst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</a:rPr>
              <a:t>Информационный канал связи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16" name="Овал 15"/>
          <p:cNvSpPr/>
          <p:nvPr/>
        </p:nvSpPr>
        <p:spPr>
          <a:xfrm>
            <a:off x="1857356" y="6143644"/>
            <a:ext cx="428628" cy="42862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Овал 13"/>
          <p:cNvSpPr/>
          <p:nvPr/>
        </p:nvSpPr>
        <p:spPr>
          <a:xfrm>
            <a:off x="1857356" y="5715016"/>
            <a:ext cx="428628" cy="42862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Овал 14"/>
          <p:cNvSpPr/>
          <p:nvPr/>
        </p:nvSpPr>
        <p:spPr>
          <a:xfrm>
            <a:off x="1857356" y="5286388"/>
            <a:ext cx="428628" cy="42862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7" name="Picture 2" descr="http://softwarez.su/uploads/posts/2013-03/1364232979_alarm.jpg">
            <a:hlinkClick r:id="rId3" action="ppaction://hlinkfile"/>
          </p:cNvPr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429520" y="285728"/>
            <a:ext cx="893148" cy="714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Picture 2" descr="http://softwarez.su/uploads/posts/2013-03/1364232979_alarm.jpg">
            <a:hlinkClick r:id="rId5" action="ppaction://hlinkfile"/>
          </p:cNvPr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893562" y="142852"/>
            <a:ext cx="893148" cy="714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" name="Пятиугольник 19"/>
          <p:cNvSpPr/>
          <p:nvPr/>
        </p:nvSpPr>
        <p:spPr>
          <a:xfrm>
            <a:off x="357201" y="1071546"/>
            <a:ext cx="6143625" cy="1357322"/>
          </a:xfrm>
          <a:prstGeom prst="homePlate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Информация может поступать </a:t>
            </a:r>
            <a:br>
              <a:rPr lang="ru-RU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ru-RU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от источника к приёмнику </a:t>
            </a:r>
            <a:br>
              <a:rPr lang="ru-RU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ru-RU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с помощью  различных сигналов.</a:t>
            </a:r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Пятиугольник 21"/>
          <p:cNvSpPr/>
          <p:nvPr/>
        </p:nvSpPr>
        <p:spPr>
          <a:xfrm>
            <a:off x="1285852" y="2643193"/>
            <a:ext cx="6786562" cy="1643063"/>
          </a:xfrm>
          <a:prstGeom prst="homePlate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Чтобы произошла передача информации, приёмник информации должен не только получить сигнал, </a:t>
            </a:r>
            <a:br>
              <a:rPr lang="ru-RU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ru-RU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но и расшифровать его.</a:t>
            </a:r>
          </a:p>
        </p:txBody>
      </p:sp>
      <p:sp>
        <p:nvSpPr>
          <p:cNvPr id="23" name="Пятиугольник 22"/>
          <p:cNvSpPr/>
          <p:nvPr/>
        </p:nvSpPr>
        <p:spPr>
          <a:xfrm>
            <a:off x="2428860" y="4500570"/>
            <a:ext cx="6429375" cy="1643062"/>
          </a:xfrm>
          <a:prstGeom prst="homePlate">
            <a:avLst/>
          </a:prstGeom>
          <a:solidFill>
            <a:schemeClr val="accent1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Необходимо заранее договариваться, как понимать те или иные сигналы, другими словами,  требуется разработка кода.</a:t>
            </a:r>
          </a:p>
        </p:txBody>
      </p:sp>
      <p:pic>
        <p:nvPicPr>
          <p:cNvPr id="24" name="Picture 2" descr="http://softwarez.su/uploads/posts/2013-03/1364232979_alarm.jpg">
            <a:hlinkClick r:id="rId6" action="ppaction://hlinkfile"/>
          </p:cNvPr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965132" y="500042"/>
            <a:ext cx="893148" cy="714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</p:childTnLst>
        </p:cTn>
      </p:par>
    </p:tnLst>
    <p:bldLst>
      <p:bldP spid="8" grpId="0" animBg="1"/>
      <p:bldP spid="8" grpId="1" animBg="1"/>
      <p:bldP spid="9" grpId="0" animBg="1"/>
      <p:bldP spid="9" grpId="1" animBg="1"/>
      <p:bldP spid="11" grpId="0" animBg="1"/>
      <p:bldP spid="11" grpId="1" animBg="1"/>
      <p:bldP spid="20" grpId="0" animBg="1"/>
      <p:bldP spid="22" grpId="0" animBg="1"/>
      <p:bldP spid="23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571500" y="203200"/>
            <a:ext cx="8229600" cy="939800"/>
          </a:xfrm>
          <a:prstGeom prst="rect">
            <a:avLst/>
          </a:prstGeom>
        </p:spPr>
        <p:txBody>
          <a:bodyPr/>
          <a:lstStyle/>
          <a:p>
            <a:pPr algn="ctr">
              <a:defRPr/>
            </a:pPr>
            <a:r>
              <a:rPr lang="ru-RU" sz="4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ea typeface="+mj-ea"/>
                <a:cs typeface="+mj-cs"/>
              </a:rPr>
              <a:t>Работаем в рабочей тетради</a:t>
            </a:r>
          </a:p>
        </p:txBody>
      </p:sp>
      <p:sp>
        <p:nvSpPr>
          <p:cNvPr id="26627" name="TextBox 2"/>
          <p:cNvSpPr txBox="1">
            <a:spLocks noChangeArrowheads="1"/>
          </p:cNvSpPr>
          <p:nvPr/>
        </p:nvSpPr>
        <p:spPr bwMode="auto">
          <a:xfrm>
            <a:off x="6143625" y="1071563"/>
            <a:ext cx="1857375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>
                <a:latin typeface="Bookman Old Style" pitchFamily="18" charset="0"/>
              </a:rPr>
              <a:t>№84</a:t>
            </a:r>
          </a:p>
        </p:txBody>
      </p:sp>
      <p:sp>
        <p:nvSpPr>
          <p:cNvPr id="26628" name="TextBox 3"/>
          <p:cNvSpPr txBox="1">
            <a:spLocks noChangeArrowheads="1"/>
          </p:cNvSpPr>
          <p:nvPr/>
        </p:nvSpPr>
        <p:spPr bwMode="auto">
          <a:xfrm>
            <a:off x="285750" y="1643063"/>
            <a:ext cx="8572500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latin typeface="Bookman Old Style" pitchFamily="18" charset="0"/>
              </a:rPr>
              <a:t>Задание: </a:t>
            </a:r>
            <a:r>
              <a:rPr lang="ru-RU" sz="2400">
                <a:latin typeface="Bookman Old Style" pitchFamily="18" charset="0"/>
              </a:rPr>
              <a:t>Что прочитал Лом на флагах встречной шхуны?</a:t>
            </a:r>
          </a:p>
        </p:txBody>
      </p:sp>
      <p:pic>
        <p:nvPicPr>
          <p:cNvPr id="26629" name="Picture 2" descr="http://my-school18.ucoz.ru/lessons/kodirovanie/3.gif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071688" y="2143125"/>
            <a:ext cx="5205412" cy="438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6000760" y="2214554"/>
            <a:ext cx="2143140" cy="500066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dirty="0">
                <a:latin typeface="Bookman Old Style" pitchFamily="18" charset="0"/>
              </a:rPr>
              <a:t>Проверить</a:t>
            </a: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3714750" y="3357563"/>
            <a:ext cx="357188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 dirty="0">
                <a:solidFill>
                  <a:srgbClr val="FF0000"/>
                </a:solidFill>
                <a:latin typeface="Bookman Old Style" pitchFamily="18" charset="0"/>
              </a:rPr>
              <a:t>ТОЛЬКО</a:t>
            </a: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4643438" y="3357563"/>
            <a:ext cx="357187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solidFill>
                  <a:srgbClr val="FF0000"/>
                </a:solidFill>
                <a:latin typeface="Bookman Old Style" pitchFamily="18" charset="0"/>
              </a:rPr>
              <a:t>СМЕЛЫМ</a:t>
            </a: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5572124" y="2202363"/>
            <a:ext cx="428635" cy="32983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ts val="2500"/>
              </a:lnSpc>
            </a:pPr>
            <a:r>
              <a:rPr lang="ru-RU" sz="2200" b="1" dirty="0" smtClean="0">
                <a:solidFill>
                  <a:srgbClr val="FF0000"/>
                </a:solidFill>
                <a:latin typeface="Bookman Old Style" pitchFamily="18" charset="0"/>
              </a:rPr>
              <a:t>ПОКОРЯЮТСЯ</a:t>
            </a:r>
            <a:endParaRPr lang="ru-RU" sz="2200" b="1" dirty="0">
              <a:solidFill>
                <a:srgbClr val="FF0000"/>
              </a:solidFill>
              <a:latin typeface="Bookman Old Style" pitchFamily="18" charset="0"/>
            </a:endParaRP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6572264" y="4125590"/>
            <a:ext cx="571518" cy="144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200" b="1" dirty="0">
                <a:solidFill>
                  <a:srgbClr val="FF0000"/>
                </a:solidFill>
                <a:latin typeface="Bookman Old Style" pitchFamily="18" charset="0"/>
              </a:rPr>
              <a:t>МОРЯ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625"/>
                            </p:stCondLst>
                            <p:childTnLst>
                              <p:par>
                                <p:cTn id="12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250"/>
                            </p:stCondLst>
                            <p:childTnLst>
                              <p:par>
                                <p:cTn id="19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975"/>
                            </p:stCondLst>
                            <p:childTnLst>
                              <p:par>
                                <p:cTn id="26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342928" y="142852"/>
            <a:ext cx="8229600" cy="1511288"/>
          </a:xfrm>
          <a:prstGeom prst="rect">
            <a:avLst/>
          </a:prstGeom>
        </p:spPr>
        <p:txBody>
          <a:bodyPr/>
          <a:lstStyle/>
          <a:p>
            <a:pPr algn="ctr">
              <a:defRPr/>
            </a:pPr>
            <a:r>
              <a:rPr lang="ru-RU" sz="4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ea typeface="+mj-ea"/>
                <a:cs typeface="+mj-cs"/>
              </a:rPr>
              <a:t>Самостоятельная </a:t>
            </a:r>
            <a:r>
              <a:rPr lang="ru-RU" sz="4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ea typeface="+mj-ea"/>
                <a:cs typeface="+mj-cs"/>
              </a:rPr>
              <a:t>практическая </a:t>
            </a:r>
            <a:r>
              <a:rPr lang="ru-RU" sz="4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ea typeface="+mj-ea"/>
                <a:cs typeface="+mj-cs"/>
              </a:rPr>
              <a:t>работа</a:t>
            </a:r>
          </a:p>
          <a:p>
            <a:pPr algn="ctr">
              <a:defRPr/>
            </a:pPr>
            <a:endParaRPr lang="ru-RU" sz="4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  <a:ea typeface="+mj-ea"/>
              <a:cs typeface="+mj-cs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3143240" y="1928802"/>
            <a:ext cx="2643206" cy="500066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dirty="0" smtClean="0">
                <a:latin typeface="Bookman Old Style" pitchFamily="18" charset="0"/>
              </a:rPr>
              <a:t>ЗАДАНИЕ № 1</a:t>
            </a:r>
            <a:endParaRPr lang="ru-RU" sz="2400" dirty="0">
              <a:latin typeface="Bookman Old Style" pitchFamily="18" charset="0"/>
            </a:endParaRPr>
          </a:p>
        </p:txBody>
      </p:sp>
      <p:sp>
        <p:nvSpPr>
          <p:cNvPr id="16" name="TextBox 3"/>
          <p:cNvSpPr txBox="1">
            <a:spLocks noChangeArrowheads="1"/>
          </p:cNvSpPr>
          <p:nvPr/>
        </p:nvSpPr>
        <p:spPr bwMode="auto">
          <a:xfrm>
            <a:off x="285720" y="1857364"/>
            <a:ext cx="85725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 dirty="0" smtClean="0">
                <a:latin typeface="Bookman Old Style" pitchFamily="18" charset="0"/>
              </a:rPr>
              <a:t>   </a:t>
            </a:r>
          </a:p>
          <a:p>
            <a:r>
              <a:rPr lang="ru-RU" sz="2400" b="1" dirty="0" smtClean="0">
                <a:solidFill>
                  <a:srgbClr val="7030A0"/>
                </a:solidFill>
                <a:latin typeface="Bookman Old Style" pitchFamily="18" charset="0"/>
              </a:rPr>
              <a:t>МОНИТОР  </a:t>
            </a:r>
            <a:r>
              <a:rPr lang="ru-RU" sz="2400" dirty="0" smtClean="0">
                <a:latin typeface="Bookman Old Style" pitchFamily="18" charset="0"/>
              </a:rPr>
              <a:t> 					  </a:t>
            </a:r>
            <a:r>
              <a:rPr lang="ru-RU" sz="2400" b="1" dirty="0" smtClean="0">
                <a:solidFill>
                  <a:srgbClr val="7030A0"/>
                </a:solidFill>
                <a:latin typeface="Bookman Old Style" pitchFamily="18" charset="0"/>
              </a:rPr>
              <a:t>ПРИНТЕР</a:t>
            </a:r>
            <a:endParaRPr lang="ru-RU" sz="2400" b="1" dirty="0">
              <a:solidFill>
                <a:srgbClr val="7030A0"/>
              </a:solidFill>
              <a:latin typeface="Bookman Old Style" pitchFamily="18" charset="0"/>
            </a:endParaRPr>
          </a:p>
        </p:txBody>
      </p:sp>
      <p:sp>
        <p:nvSpPr>
          <p:cNvPr id="17" name="TextBox 3"/>
          <p:cNvSpPr txBox="1">
            <a:spLocks noChangeArrowheads="1"/>
          </p:cNvSpPr>
          <p:nvPr/>
        </p:nvSpPr>
        <p:spPr bwMode="auto">
          <a:xfrm>
            <a:off x="285720" y="2740879"/>
            <a:ext cx="85725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 dirty="0" smtClean="0">
                <a:latin typeface="Bookman Old Style" pitchFamily="18" charset="0"/>
              </a:rPr>
              <a:t>   </a:t>
            </a:r>
          </a:p>
          <a:p>
            <a:r>
              <a:rPr lang="ru-RU" sz="2400" b="1" dirty="0" smtClean="0">
                <a:solidFill>
                  <a:srgbClr val="7030A0"/>
                </a:solidFill>
                <a:latin typeface="Bookman Old Style" pitchFamily="18" charset="0"/>
              </a:rPr>
              <a:t>ПРИНТЕР  </a:t>
            </a:r>
            <a:r>
              <a:rPr lang="ru-RU" sz="2400" dirty="0" smtClean="0">
                <a:latin typeface="Bookman Old Style" pitchFamily="18" charset="0"/>
              </a:rPr>
              <a:t> 					  </a:t>
            </a:r>
            <a:r>
              <a:rPr lang="ru-RU" sz="2400" b="1" dirty="0" smtClean="0">
                <a:solidFill>
                  <a:srgbClr val="7030A0"/>
                </a:solidFill>
                <a:latin typeface="Bookman Old Style" pitchFamily="18" charset="0"/>
              </a:rPr>
              <a:t>ТАБЛИЦА</a:t>
            </a:r>
            <a:endParaRPr lang="ru-RU" sz="2400" b="1" dirty="0">
              <a:solidFill>
                <a:srgbClr val="7030A0"/>
              </a:solidFill>
              <a:latin typeface="Bookman Old Style" pitchFamily="18" charset="0"/>
            </a:endParaRPr>
          </a:p>
        </p:txBody>
      </p:sp>
      <p:sp>
        <p:nvSpPr>
          <p:cNvPr id="18" name="TextBox 3"/>
          <p:cNvSpPr txBox="1">
            <a:spLocks noChangeArrowheads="1"/>
          </p:cNvSpPr>
          <p:nvPr/>
        </p:nvSpPr>
        <p:spPr bwMode="auto">
          <a:xfrm>
            <a:off x="285720" y="3526697"/>
            <a:ext cx="8643998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atin typeface="Bookman Old Style" pitchFamily="18" charset="0"/>
              </a:rPr>
              <a:t>   </a:t>
            </a:r>
          </a:p>
          <a:p>
            <a:r>
              <a:rPr lang="ru-RU" sz="2400" b="1" dirty="0" smtClean="0">
                <a:solidFill>
                  <a:srgbClr val="7030A0"/>
                </a:solidFill>
                <a:latin typeface="Bookman Old Style" pitchFamily="18" charset="0"/>
              </a:rPr>
              <a:t>КЛАВИАТУРА </a:t>
            </a:r>
            <a:r>
              <a:rPr lang="ru-RU" sz="2400" dirty="0" smtClean="0">
                <a:latin typeface="Bookman Old Style" pitchFamily="18" charset="0"/>
              </a:rPr>
              <a:t> 	  			   </a:t>
            </a:r>
            <a:r>
              <a:rPr lang="ru-RU" sz="2400" b="1" dirty="0" smtClean="0">
                <a:solidFill>
                  <a:srgbClr val="7030A0"/>
                </a:solidFill>
                <a:latin typeface="Bookman Old Style" pitchFamily="18" charset="0"/>
              </a:rPr>
              <a:t>КОДИРОВАНИЕ</a:t>
            </a:r>
            <a:endParaRPr lang="ru-RU" sz="2400" b="1" dirty="0">
              <a:solidFill>
                <a:srgbClr val="7030A0"/>
              </a:solidFill>
              <a:latin typeface="Bookman Old Style" pitchFamily="18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3143240" y="2857496"/>
            <a:ext cx="2643206" cy="500066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dirty="0" smtClean="0">
                <a:latin typeface="Bookman Old Style" pitchFamily="18" charset="0"/>
              </a:rPr>
              <a:t>ЗАДАНИЕ № 2</a:t>
            </a:r>
            <a:endParaRPr lang="ru-RU" sz="2400" dirty="0">
              <a:latin typeface="Bookman Old Style" pitchFamily="18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3143240" y="3643314"/>
            <a:ext cx="2643206" cy="500066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dirty="0" smtClean="0">
                <a:latin typeface="Bookman Old Style" pitchFamily="18" charset="0"/>
              </a:rPr>
              <a:t>ЗАДАНИЕ № 3</a:t>
            </a:r>
            <a:endParaRPr lang="ru-RU" sz="2400" dirty="0">
              <a:latin typeface="Bookman Old Style" pitchFamily="18" charset="0"/>
            </a:endParaRPr>
          </a:p>
        </p:txBody>
      </p:sp>
      <p:sp>
        <p:nvSpPr>
          <p:cNvPr id="22" name="TextBox 3"/>
          <p:cNvSpPr txBox="1">
            <a:spLocks noChangeArrowheads="1"/>
          </p:cNvSpPr>
          <p:nvPr/>
        </p:nvSpPr>
        <p:spPr bwMode="auto">
          <a:xfrm>
            <a:off x="285720" y="1571612"/>
            <a:ext cx="250033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  <a:latin typeface="Bookman Old Style" pitchFamily="18" charset="0"/>
              </a:rPr>
              <a:t>1 ВАРИАНТ   </a:t>
            </a:r>
            <a:r>
              <a:rPr lang="ru-RU" sz="2400" dirty="0" smtClean="0">
                <a:solidFill>
                  <a:srgbClr val="C00000"/>
                </a:solidFill>
                <a:latin typeface="Bookman Old Style" pitchFamily="18" charset="0"/>
              </a:rPr>
              <a:t> </a:t>
            </a:r>
            <a:endParaRPr lang="ru-RU" sz="2400" dirty="0">
              <a:solidFill>
                <a:srgbClr val="C00000"/>
              </a:solidFill>
              <a:latin typeface="Bookman Old Style" pitchFamily="18" charset="0"/>
            </a:endParaRPr>
          </a:p>
        </p:txBody>
      </p:sp>
      <p:sp>
        <p:nvSpPr>
          <p:cNvPr id="23" name="TextBox 3"/>
          <p:cNvSpPr txBox="1">
            <a:spLocks noChangeArrowheads="1"/>
          </p:cNvSpPr>
          <p:nvPr/>
        </p:nvSpPr>
        <p:spPr bwMode="auto">
          <a:xfrm>
            <a:off x="6215074" y="1538575"/>
            <a:ext cx="250033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  <a:latin typeface="Bookman Old Style" pitchFamily="18" charset="0"/>
              </a:rPr>
              <a:t>2 ВАРИАНТ   </a:t>
            </a:r>
            <a:r>
              <a:rPr lang="ru-RU" sz="2400" dirty="0" smtClean="0">
                <a:solidFill>
                  <a:srgbClr val="C00000"/>
                </a:solidFill>
                <a:latin typeface="Bookman Old Style" pitchFamily="18" charset="0"/>
              </a:rPr>
              <a:t> </a:t>
            </a:r>
            <a:endParaRPr lang="ru-RU" sz="2400" dirty="0">
              <a:solidFill>
                <a:srgbClr val="C00000"/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</p:childTnLst>
        </p:cTn>
      </p:par>
    </p:tnLst>
    <p:bldLst>
      <p:bldP spid="14" grpId="0" animBg="1"/>
      <p:bldP spid="16" grpId="0"/>
      <p:bldP spid="17" grpId="0"/>
      <p:bldP spid="18" grpId="0"/>
      <p:bldP spid="20" grpId="0" animBg="1"/>
      <p:bldP spid="21" grpId="0" animBg="1"/>
      <p:bldP spid="22" grpId="0"/>
      <p:bldP spid="2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342928" y="142852"/>
            <a:ext cx="8229600" cy="1511288"/>
          </a:xfrm>
          <a:prstGeom prst="rect">
            <a:avLst/>
          </a:prstGeom>
        </p:spPr>
        <p:txBody>
          <a:bodyPr/>
          <a:lstStyle/>
          <a:p>
            <a:pPr algn="ctr">
              <a:defRPr/>
            </a:pPr>
            <a:r>
              <a:rPr lang="ru-RU" sz="4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ea typeface="+mj-ea"/>
                <a:cs typeface="+mj-cs"/>
              </a:rPr>
              <a:t>Самостоятельная </a:t>
            </a:r>
            <a:r>
              <a:rPr lang="ru-RU" sz="4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ea typeface="+mj-ea"/>
                <a:cs typeface="+mj-cs"/>
              </a:rPr>
              <a:t>практическая </a:t>
            </a:r>
            <a:r>
              <a:rPr lang="ru-RU" sz="4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ea typeface="+mj-ea"/>
                <a:cs typeface="+mj-cs"/>
              </a:rPr>
              <a:t>работа</a:t>
            </a:r>
          </a:p>
          <a:p>
            <a:pPr algn="ctr">
              <a:defRPr/>
            </a:pPr>
            <a:endParaRPr lang="ru-RU" sz="4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  <a:ea typeface="+mj-ea"/>
              <a:cs typeface="+mj-cs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3143240" y="1714488"/>
            <a:ext cx="2643206" cy="500066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dirty="0" smtClean="0">
                <a:latin typeface="Bookman Old Style" pitchFamily="18" charset="0"/>
              </a:rPr>
              <a:t>ЗАДАНИЕ № 4</a:t>
            </a:r>
            <a:endParaRPr lang="ru-RU" sz="2400" dirty="0">
              <a:latin typeface="Bookman Old Style" pitchFamily="18" charset="0"/>
            </a:endParaRPr>
          </a:p>
        </p:txBody>
      </p:sp>
      <p:sp>
        <p:nvSpPr>
          <p:cNvPr id="15" name="TextBox 3"/>
          <p:cNvSpPr txBox="1">
            <a:spLocks noChangeArrowheads="1"/>
          </p:cNvSpPr>
          <p:nvPr/>
        </p:nvSpPr>
        <p:spPr bwMode="auto">
          <a:xfrm>
            <a:off x="285720" y="1571612"/>
            <a:ext cx="250033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  <a:latin typeface="Bookman Old Style" pitchFamily="18" charset="0"/>
              </a:rPr>
              <a:t>1 ВАРИАНТ   </a:t>
            </a:r>
            <a:r>
              <a:rPr lang="ru-RU" sz="2400" dirty="0" smtClean="0">
                <a:solidFill>
                  <a:srgbClr val="C00000"/>
                </a:solidFill>
                <a:latin typeface="Bookman Old Style" pitchFamily="18" charset="0"/>
              </a:rPr>
              <a:t> </a:t>
            </a:r>
            <a:endParaRPr lang="ru-RU" sz="2400" dirty="0">
              <a:solidFill>
                <a:srgbClr val="C00000"/>
              </a:solidFill>
              <a:latin typeface="Bookman Old Style" pitchFamily="18" charset="0"/>
            </a:endParaRPr>
          </a:p>
        </p:txBody>
      </p:sp>
      <p:sp>
        <p:nvSpPr>
          <p:cNvPr id="16" name="TextBox 3"/>
          <p:cNvSpPr txBox="1">
            <a:spLocks noChangeArrowheads="1"/>
          </p:cNvSpPr>
          <p:nvPr/>
        </p:nvSpPr>
        <p:spPr bwMode="auto">
          <a:xfrm>
            <a:off x="357158" y="2214554"/>
            <a:ext cx="8501062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200" b="1" dirty="0" smtClean="0">
                <a:solidFill>
                  <a:srgbClr val="7030A0"/>
                </a:solidFill>
                <a:latin typeface="Bookman Old Style" pitchFamily="18" charset="0"/>
              </a:rPr>
              <a:t>НЕ ЗНАЯ БРОДУ,  </a:t>
            </a:r>
            <a:r>
              <a:rPr lang="ru-RU" sz="2200" dirty="0" smtClean="0">
                <a:latin typeface="Bookman Old Style" pitchFamily="18" charset="0"/>
              </a:rPr>
              <a:t> 			</a:t>
            </a:r>
            <a:r>
              <a:rPr lang="ru-RU" sz="2200" b="1" dirty="0" smtClean="0">
                <a:solidFill>
                  <a:srgbClr val="7030A0"/>
                </a:solidFill>
                <a:latin typeface="Bookman Old Style" pitchFamily="18" charset="0"/>
              </a:rPr>
              <a:t>КРАСИВ ТОТ, КТО</a:t>
            </a:r>
          </a:p>
          <a:p>
            <a:r>
              <a:rPr lang="ru-RU" sz="2200" b="1" dirty="0" smtClean="0">
                <a:solidFill>
                  <a:srgbClr val="7030A0"/>
                </a:solidFill>
                <a:latin typeface="Bookman Old Style" pitchFamily="18" charset="0"/>
              </a:rPr>
              <a:t>НЕ </a:t>
            </a:r>
            <a:r>
              <a:rPr lang="ru-RU" sz="2200" b="1" dirty="0">
                <a:solidFill>
                  <a:srgbClr val="7030A0"/>
                </a:solidFill>
                <a:latin typeface="Bookman Old Style" pitchFamily="18" charset="0"/>
              </a:rPr>
              <a:t>СУЙСЯ В ВОДУ</a:t>
            </a:r>
            <a:r>
              <a:rPr lang="ru-RU" sz="2200" b="1" dirty="0" smtClean="0">
                <a:solidFill>
                  <a:srgbClr val="7030A0"/>
                </a:solidFill>
                <a:latin typeface="Bookman Old Style" pitchFamily="18" charset="0"/>
              </a:rPr>
              <a:t>.                   КРАСИВО ПОСТУПАЕТ. </a:t>
            </a:r>
            <a:endParaRPr lang="ru-RU" sz="2200" b="1" dirty="0">
              <a:solidFill>
                <a:srgbClr val="7030A0"/>
              </a:solidFill>
              <a:latin typeface="Bookman Old Style" pitchFamily="18" charset="0"/>
            </a:endParaRPr>
          </a:p>
        </p:txBody>
      </p:sp>
      <p:sp>
        <p:nvSpPr>
          <p:cNvPr id="17" name="TextBox 3"/>
          <p:cNvSpPr txBox="1">
            <a:spLocks noChangeArrowheads="1"/>
          </p:cNvSpPr>
          <p:nvPr/>
        </p:nvSpPr>
        <p:spPr bwMode="auto">
          <a:xfrm>
            <a:off x="285720" y="3526697"/>
            <a:ext cx="85725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 dirty="0" smtClean="0">
                <a:solidFill>
                  <a:srgbClr val="7030A0"/>
                </a:solidFill>
                <a:latin typeface="Bookman Old Style" pitchFamily="18" charset="0"/>
              </a:rPr>
              <a:t>ДРУГА ИЩИ, А                     СТАРЫЙ ДРУГ ЛУЧШЕ</a:t>
            </a:r>
          </a:p>
          <a:p>
            <a:r>
              <a:rPr lang="ru-RU" sz="2400" b="1" smtClean="0">
                <a:solidFill>
                  <a:srgbClr val="7030A0"/>
                </a:solidFill>
                <a:latin typeface="Bookman Old Style" pitchFamily="18" charset="0"/>
              </a:rPr>
              <a:t>НАИДЁШЬ </a:t>
            </a:r>
            <a:r>
              <a:rPr lang="ru-RU" sz="2400" b="1" dirty="0" smtClean="0">
                <a:solidFill>
                  <a:srgbClr val="7030A0"/>
                </a:solidFill>
                <a:latin typeface="Bookman Old Style" pitchFamily="18" charset="0"/>
              </a:rPr>
              <a:t>– БЕРЕГИ</a:t>
            </a:r>
            <a:r>
              <a:rPr lang="ru-RU" sz="2400" b="1" smtClean="0">
                <a:solidFill>
                  <a:srgbClr val="7030A0"/>
                </a:solidFill>
                <a:latin typeface="Bookman Old Style" pitchFamily="18" charset="0"/>
              </a:rPr>
              <a:t>.</a:t>
            </a:r>
            <a:r>
              <a:rPr lang="ru-RU" sz="2400" b="1" smtClean="0">
                <a:latin typeface="Bookman Old Style" pitchFamily="18" charset="0"/>
              </a:rPr>
              <a:t>                       </a:t>
            </a:r>
            <a:r>
              <a:rPr lang="ru-RU" sz="2400" b="1" dirty="0" smtClean="0">
                <a:solidFill>
                  <a:srgbClr val="7030A0"/>
                </a:solidFill>
                <a:latin typeface="Bookman Old Style" pitchFamily="18" charset="0"/>
              </a:rPr>
              <a:t>НОВЫХ ДВУХ.</a:t>
            </a:r>
            <a:endParaRPr lang="ru-RU" sz="2400" b="1" dirty="0">
              <a:solidFill>
                <a:srgbClr val="7030A0"/>
              </a:solidFill>
              <a:latin typeface="Bookman Old Style" pitchFamily="18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3143240" y="3071810"/>
            <a:ext cx="2643206" cy="500066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dirty="0" smtClean="0">
                <a:latin typeface="Bookman Old Style" pitchFamily="18" charset="0"/>
              </a:rPr>
              <a:t>ЗАДАНИЕ № 5</a:t>
            </a:r>
            <a:endParaRPr lang="ru-RU" sz="2400" dirty="0">
              <a:latin typeface="Bookman Old Style" pitchFamily="18" charset="0"/>
            </a:endParaRPr>
          </a:p>
        </p:txBody>
      </p:sp>
      <p:sp>
        <p:nvSpPr>
          <p:cNvPr id="10" name="TextBox 3"/>
          <p:cNvSpPr txBox="1">
            <a:spLocks noChangeArrowheads="1"/>
          </p:cNvSpPr>
          <p:nvPr/>
        </p:nvSpPr>
        <p:spPr bwMode="auto">
          <a:xfrm>
            <a:off x="6215074" y="1571612"/>
            <a:ext cx="250027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ru-RU" sz="2400" b="1" dirty="0" smtClean="0">
                <a:solidFill>
                  <a:srgbClr val="C00000"/>
                </a:solidFill>
                <a:latin typeface="Bookman Old Style" pitchFamily="18" charset="0"/>
              </a:rPr>
              <a:t>2 ВАРИАНТ  </a:t>
            </a:r>
            <a:r>
              <a:rPr lang="ru-RU" sz="2400" dirty="0" smtClean="0">
                <a:solidFill>
                  <a:srgbClr val="C00000"/>
                </a:solidFill>
                <a:latin typeface="Bookman Old Style" pitchFamily="18" charset="0"/>
              </a:rPr>
              <a:t> </a:t>
            </a:r>
            <a:endParaRPr lang="ru-RU" sz="2400" dirty="0">
              <a:solidFill>
                <a:srgbClr val="C00000"/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</p:childTnLst>
        </p:cTn>
      </p:par>
    </p:tnLst>
    <p:bldLst>
      <p:bldP spid="14" grpId="0" animBg="1"/>
      <p:bldP spid="15" grpId="0"/>
      <p:bldP spid="16" grpId="0"/>
      <p:bldP spid="17" grpId="0"/>
      <p:bldP spid="20" grpId="0" animBg="1"/>
      <p:bldP spid="1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285720" y="285728"/>
            <a:ext cx="8229600" cy="1511288"/>
          </a:xfrm>
          <a:prstGeom prst="rect">
            <a:avLst/>
          </a:prstGeom>
        </p:spPr>
        <p:txBody>
          <a:bodyPr/>
          <a:lstStyle/>
          <a:p>
            <a:pPr algn="ctr">
              <a:defRPr/>
            </a:pPr>
            <a:r>
              <a:rPr lang="ru-RU" sz="4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ea typeface="+mj-ea"/>
                <a:cs typeface="+mj-cs"/>
              </a:rPr>
              <a:t>Критерии оценивания практической работы</a:t>
            </a:r>
          </a:p>
          <a:p>
            <a:pPr algn="ctr">
              <a:defRPr/>
            </a:pPr>
            <a:endParaRPr lang="ru-RU" sz="4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  <a:ea typeface="+mj-ea"/>
              <a:cs typeface="+mj-cs"/>
            </a:endParaRPr>
          </a:p>
        </p:txBody>
      </p:sp>
      <p:sp>
        <p:nvSpPr>
          <p:cNvPr id="15" name="TextBox 3"/>
          <p:cNvSpPr txBox="1">
            <a:spLocks noChangeArrowheads="1"/>
          </p:cNvSpPr>
          <p:nvPr/>
        </p:nvSpPr>
        <p:spPr bwMode="auto">
          <a:xfrm>
            <a:off x="500034" y="1785926"/>
            <a:ext cx="8072494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  <a:latin typeface="Bookman Old Style" pitchFamily="18" charset="0"/>
              </a:rPr>
              <a:t>ОЦЕНКА «5» -  </a:t>
            </a:r>
            <a:r>
              <a:rPr lang="ru-RU" sz="2400" b="1" dirty="0" smtClean="0">
                <a:solidFill>
                  <a:srgbClr val="7030A0"/>
                </a:solidFill>
                <a:latin typeface="Bookman Old Style" pitchFamily="18" charset="0"/>
              </a:rPr>
              <a:t>ВСЕ 5 ЗАДАНИЙ ВЫПОЛНЕНЫ    		      ПРАВИЛЬНО</a:t>
            </a:r>
            <a:r>
              <a:rPr lang="ru-RU" sz="2400" b="1" dirty="0" smtClean="0">
                <a:solidFill>
                  <a:srgbClr val="C00000"/>
                </a:solidFill>
                <a:latin typeface="Bookman Old Style" pitchFamily="18" charset="0"/>
              </a:rPr>
              <a:t>   </a:t>
            </a:r>
            <a:r>
              <a:rPr lang="ru-RU" sz="2400" dirty="0" smtClean="0">
                <a:solidFill>
                  <a:srgbClr val="C00000"/>
                </a:solidFill>
                <a:latin typeface="Bookman Old Style" pitchFamily="18" charset="0"/>
              </a:rPr>
              <a:t> </a:t>
            </a:r>
            <a:endParaRPr lang="ru-RU" sz="2400" dirty="0">
              <a:solidFill>
                <a:srgbClr val="C00000"/>
              </a:solidFill>
              <a:latin typeface="Bookman Old Style" pitchFamily="18" charset="0"/>
            </a:endParaRPr>
          </a:p>
        </p:txBody>
      </p:sp>
      <p:sp>
        <p:nvSpPr>
          <p:cNvPr id="9" name="TextBox 3"/>
          <p:cNvSpPr txBox="1">
            <a:spLocks noChangeArrowheads="1"/>
          </p:cNvSpPr>
          <p:nvPr/>
        </p:nvSpPr>
        <p:spPr bwMode="auto">
          <a:xfrm>
            <a:off x="500034" y="2669441"/>
            <a:ext cx="8072494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  <a:latin typeface="Bookman Old Style" pitchFamily="18" charset="0"/>
              </a:rPr>
              <a:t>ОЦЕНКА «4» -  </a:t>
            </a:r>
            <a:r>
              <a:rPr lang="ru-RU" sz="2400" b="1" dirty="0" smtClean="0">
                <a:solidFill>
                  <a:srgbClr val="7030A0"/>
                </a:solidFill>
                <a:latin typeface="Bookman Old Style" pitchFamily="18" charset="0"/>
              </a:rPr>
              <a:t>ПРАВИЛЬНО </a:t>
            </a:r>
            <a:r>
              <a:rPr lang="ru-RU" sz="2400" b="1" dirty="0" smtClean="0">
                <a:solidFill>
                  <a:srgbClr val="7030A0"/>
                </a:solidFill>
                <a:latin typeface="Bookman Old Style" pitchFamily="18" charset="0"/>
              </a:rPr>
              <a:t>ВЫПОЛНЕНЫ </a:t>
            </a:r>
            <a:r>
              <a:rPr lang="ru-RU" sz="2400" b="1" dirty="0" smtClean="0">
                <a:solidFill>
                  <a:srgbClr val="7030A0"/>
                </a:solidFill>
                <a:latin typeface="Bookman Old Style" pitchFamily="18" charset="0"/>
              </a:rPr>
              <a:t>4 			      ЗАДАНИЯ 		</a:t>
            </a:r>
            <a:endParaRPr lang="ru-RU" sz="2400" dirty="0">
              <a:solidFill>
                <a:srgbClr val="C00000"/>
              </a:solidFill>
              <a:latin typeface="Bookman Old Style" pitchFamily="18" charset="0"/>
            </a:endParaRPr>
          </a:p>
        </p:txBody>
      </p:sp>
      <p:sp>
        <p:nvSpPr>
          <p:cNvPr id="11" name="TextBox 3"/>
          <p:cNvSpPr txBox="1">
            <a:spLocks noChangeArrowheads="1"/>
          </p:cNvSpPr>
          <p:nvPr/>
        </p:nvSpPr>
        <p:spPr bwMode="auto">
          <a:xfrm>
            <a:off x="500034" y="3571876"/>
            <a:ext cx="8286808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  <a:latin typeface="Bookman Old Style" pitchFamily="18" charset="0"/>
              </a:rPr>
              <a:t>ОЦЕНКА «3» -  </a:t>
            </a:r>
            <a:r>
              <a:rPr lang="ru-RU" sz="2400" b="1" smtClean="0">
                <a:solidFill>
                  <a:srgbClr val="7030A0"/>
                </a:solidFill>
                <a:latin typeface="Bookman Old Style" pitchFamily="18" charset="0"/>
              </a:rPr>
              <a:t>ПРАВИЛЬНО </a:t>
            </a:r>
            <a:r>
              <a:rPr lang="ru-RU" sz="2400" b="1" smtClean="0">
                <a:solidFill>
                  <a:srgbClr val="7030A0"/>
                </a:solidFill>
                <a:latin typeface="Bookman Old Style" pitchFamily="18" charset="0"/>
              </a:rPr>
              <a:t>ВЫПОЛНЕНЫ </a:t>
            </a:r>
            <a:r>
              <a:rPr lang="ru-RU" sz="2400" b="1" dirty="0" smtClean="0">
                <a:solidFill>
                  <a:srgbClr val="7030A0"/>
                </a:solidFill>
                <a:latin typeface="Bookman Old Style" pitchFamily="18" charset="0"/>
              </a:rPr>
              <a:t>3 или 2 	</a:t>
            </a:r>
            <a:r>
              <a:rPr lang="ru-RU" sz="2400" b="1" dirty="0">
                <a:solidFill>
                  <a:srgbClr val="7030A0"/>
                </a:solidFill>
                <a:latin typeface="Bookman Old Style" pitchFamily="18" charset="0"/>
              </a:rPr>
              <a:t>	</a:t>
            </a:r>
            <a:r>
              <a:rPr lang="ru-RU" sz="2400" b="1" dirty="0" smtClean="0">
                <a:solidFill>
                  <a:srgbClr val="7030A0"/>
                </a:solidFill>
                <a:latin typeface="Bookman Old Style" pitchFamily="18" charset="0"/>
              </a:rPr>
              <a:t>      ЗАДАНИЯ 		</a:t>
            </a:r>
            <a:endParaRPr lang="ru-RU" sz="2400" dirty="0">
              <a:solidFill>
                <a:srgbClr val="C00000"/>
              </a:solidFill>
              <a:latin typeface="Bookman Old Style" pitchFamily="18" charset="0"/>
            </a:endParaRPr>
          </a:p>
        </p:txBody>
      </p:sp>
      <p:sp>
        <p:nvSpPr>
          <p:cNvPr id="12" name="TextBox 3"/>
          <p:cNvSpPr txBox="1">
            <a:spLocks noChangeArrowheads="1"/>
          </p:cNvSpPr>
          <p:nvPr/>
        </p:nvSpPr>
        <p:spPr bwMode="auto">
          <a:xfrm>
            <a:off x="2500298" y="4643446"/>
            <a:ext cx="6286544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  <a:latin typeface="Bookman Old Style" pitchFamily="18" charset="0"/>
              </a:rPr>
              <a:t>ОЦЕНКА «2» -  </a:t>
            </a:r>
            <a:r>
              <a:rPr lang="ru-RU" sz="2400" b="1" dirty="0" smtClean="0">
                <a:solidFill>
                  <a:srgbClr val="7030A0"/>
                </a:solidFill>
                <a:latin typeface="Bookman Old Style" pitchFamily="18" charset="0"/>
              </a:rPr>
              <a:t>ПРАВИЛЬНО 				     ВЫПОЛНЕНО   			     МЕНЕЕ 2 ЗАДАНИЙ 		</a:t>
            </a:r>
            <a:endParaRPr lang="ru-RU" sz="2400" dirty="0">
              <a:solidFill>
                <a:srgbClr val="C00000"/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9" grpId="0"/>
      <p:bldP spid="11" grpId="0"/>
      <p:bldP spid="1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571500" y="428604"/>
            <a:ext cx="8229600" cy="939800"/>
          </a:xfrm>
          <a:prstGeom prst="rect">
            <a:avLst/>
          </a:prstGeom>
        </p:spPr>
        <p:txBody>
          <a:bodyPr/>
          <a:lstStyle/>
          <a:p>
            <a:pPr algn="ctr">
              <a:defRPr/>
            </a:pPr>
            <a:r>
              <a:rPr lang="ru-RU" sz="4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ea typeface="+mj-ea"/>
                <a:cs typeface="+mj-cs"/>
              </a:rPr>
              <a:t>Домашнее задание</a:t>
            </a:r>
          </a:p>
        </p:txBody>
      </p:sp>
      <p:sp>
        <p:nvSpPr>
          <p:cNvPr id="29699" name="TextBox 3"/>
          <p:cNvSpPr txBox="1">
            <a:spLocks noChangeArrowheads="1"/>
          </p:cNvSpPr>
          <p:nvPr/>
        </p:nvSpPr>
        <p:spPr bwMode="auto">
          <a:xfrm>
            <a:off x="428625" y="1357313"/>
            <a:ext cx="8072438" cy="2062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 dirty="0" smtClean="0"/>
              <a:t>§7 стр. 46-49</a:t>
            </a:r>
            <a:r>
              <a:rPr lang="ru-RU" sz="3200" b="1" dirty="0"/>
              <a:t>.</a:t>
            </a:r>
            <a:endParaRPr lang="ru-RU" sz="3200" b="1" dirty="0" smtClean="0">
              <a:latin typeface="Bookman Old Style" pitchFamily="18" charset="0"/>
            </a:endParaRPr>
          </a:p>
          <a:p>
            <a:r>
              <a:rPr lang="ru-RU" sz="3200" b="1" dirty="0" smtClean="0">
                <a:latin typeface="Bookman Old Style" pitchFamily="18" charset="0"/>
              </a:rPr>
              <a:t>Выполнить </a:t>
            </a:r>
            <a:r>
              <a:rPr lang="ru-RU" sz="3200" b="1" dirty="0">
                <a:latin typeface="Bookman Old Style" pitchFamily="18" charset="0"/>
              </a:rPr>
              <a:t>задания из рабочей тетради </a:t>
            </a:r>
          </a:p>
          <a:p>
            <a:r>
              <a:rPr lang="ru-RU" sz="3200" b="1" dirty="0" smtClean="0">
                <a:latin typeface="Bookman Old Style" pitchFamily="18" charset="0"/>
              </a:rPr>
              <a:t>№ 83</a:t>
            </a:r>
            <a:r>
              <a:rPr lang="ru-RU" sz="3200" b="1" dirty="0">
                <a:latin typeface="Bookman Old Style" pitchFamily="18" charset="0"/>
              </a:rPr>
              <a:t>, </a:t>
            </a:r>
            <a:r>
              <a:rPr lang="ru-RU" sz="3200" b="1" dirty="0" smtClean="0">
                <a:latin typeface="Bookman Old Style" pitchFamily="18" charset="0"/>
              </a:rPr>
              <a:t>85(1,2), 86(3)</a:t>
            </a:r>
            <a:endParaRPr lang="ru-RU" sz="3200" b="1" dirty="0">
              <a:latin typeface="Bookman Old Style" pitchFamily="18" charset="0"/>
            </a:endParaRPr>
          </a:p>
        </p:txBody>
      </p:sp>
      <p:pic>
        <p:nvPicPr>
          <p:cNvPr id="29700" name="Picture 2" descr="http://cbs-solncevo.ru/wp-content/uploads/2012/05/%D0%9C%D1%83%D0%B4%D1%80%D0%B0%D1%8F-%D0%BA%D0%BD%D0%B8%D0%B3%D0%B0-%D1%83%D1%87%D0%B8%D1%82-%D0%BD%D0%B0%D1%81-%D1%83%D0%BC%D1%831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15000" y="3000375"/>
            <a:ext cx="3182938" cy="3714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1" name="Picture 4" descr="http://gdz-putina.ru/wp-content/uploads/2013/10/informatika-bosov-5-klass-rabochaya-tetrad-FGOS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928926" y="3500438"/>
            <a:ext cx="2139950" cy="3071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571500" y="274638"/>
            <a:ext cx="8229600" cy="1582726"/>
          </a:xfrm>
          <a:prstGeom prst="rect">
            <a:avLst/>
          </a:prstGeom>
        </p:spPr>
        <p:txBody>
          <a:bodyPr/>
          <a:lstStyle/>
          <a:p>
            <a:pPr algn="ctr">
              <a:defRPr/>
            </a:pPr>
            <a:r>
              <a:rPr lang="ru-RU" sz="4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ea typeface="+mj-ea"/>
                <a:cs typeface="+mj-cs"/>
              </a:rPr>
              <a:t>Закодированное </a:t>
            </a:r>
            <a:r>
              <a:rPr lang="ru-RU" sz="4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ea typeface="+mj-ea"/>
                <a:cs typeface="+mj-cs"/>
              </a:rPr>
              <a:t>настроение</a:t>
            </a:r>
          </a:p>
        </p:txBody>
      </p:sp>
      <p:sp>
        <p:nvSpPr>
          <p:cNvPr id="2458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24583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24585" name="Rectangle 5"/>
          <p:cNvSpPr>
            <a:spLocks noChangeArrowheads="1"/>
          </p:cNvSpPr>
          <p:nvPr/>
        </p:nvSpPr>
        <p:spPr bwMode="auto">
          <a:xfrm>
            <a:off x="0" y="10953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24587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24589" name="Rectangle 8"/>
          <p:cNvSpPr>
            <a:spLocks noChangeArrowheads="1"/>
          </p:cNvSpPr>
          <p:nvPr/>
        </p:nvSpPr>
        <p:spPr bwMode="auto">
          <a:xfrm>
            <a:off x="0" y="8001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pic>
        <p:nvPicPr>
          <p:cNvPr id="15" name="Picture 3" descr="D:\Личные_документы\Елена\Школа_информатика\Школа_3\уроки\кодир_декодирование\кодир_декодир\95705[1]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BD992"/>
              </a:clrFrom>
              <a:clrTo>
                <a:srgbClr val="FBD992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643042" y="1849462"/>
            <a:ext cx="6985000" cy="508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4" descr="D:\Личные_документы\Елена\Школа_информатика\Школа_3\уроки\кодир_декодирование\кодир_декодир\31226[1]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071802" y="2857496"/>
            <a:ext cx="3425825" cy="2643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5" descr="D:\Личные_документы\Елена\Школа_информатика\Школа_3\уроки\кодир_декодирование\кодир_декодир\main[1].jpg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B"/>
              </a:clrFrom>
              <a:clrTo>
                <a:srgbClr val="FFFF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28992" y="2857496"/>
            <a:ext cx="2627313" cy="2627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1" presetClass="entr" presetSubtype="4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6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qrcoder.ru/code/?%C2+%EC%E8%F0%E5+%EA%EE%E4%EE%E2.%0D%0A%D1%EF%EE%F1%EE%E1%FB+%EA%EE%E4%E8%F0%EE%E2%E0%ED%E8%FF+%E8%ED%F4%EE%F0%EC%E0%F6%E8%E8.&amp;4&amp;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267744" y="857232"/>
            <a:ext cx="4752528" cy="47525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Заголовок 1"/>
          <p:cNvSpPr txBox="1">
            <a:spLocks/>
          </p:cNvSpPr>
          <p:nvPr/>
        </p:nvSpPr>
        <p:spPr>
          <a:xfrm>
            <a:off x="785786" y="1144136"/>
            <a:ext cx="7704856" cy="3999376"/>
          </a:xfrm>
          <a:prstGeom prst="rect">
            <a:avLst/>
          </a:prstGeom>
        </p:spPr>
        <p:txBody>
          <a:bodyPr rtlCol="0">
            <a:noAutofit/>
          </a:bodyPr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65B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charset="0"/>
                <a:ea typeface="+mj-ea"/>
                <a:cs typeface="Arial" charset="0"/>
              </a:rPr>
              <a:t>В мире кодов.</a:t>
            </a:r>
            <a:br>
              <a:rPr kumimoji="0" lang="ru-RU" sz="6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65B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charset="0"/>
                <a:ea typeface="+mj-ea"/>
                <a:cs typeface="Arial" charset="0"/>
              </a:rPr>
            </a:br>
            <a:r>
              <a:rPr kumimoji="0" lang="ru-RU" sz="6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65B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charset="0"/>
                <a:ea typeface="+mj-ea"/>
                <a:cs typeface="Arial" charset="0"/>
              </a:rPr>
              <a:t>Способы кодирования информации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474" name="Picture 10" descr="G:\2019-2020 уч_г\5 кл\Откр_ур_5_кл\qr-code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1357298"/>
            <a:ext cx="2838450" cy="283845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3286116" y="1428736"/>
            <a:ext cx="2714644" cy="27146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900" dirty="0" smtClean="0">
                <a:latin typeface="Times New Roman" pitchFamily="18" charset="0"/>
                <a:cs typeface="Times New Roman" pitchFamily="18" charset="0"/>
              </a:rPr>
              <a:t>История создания шрифта</a:t>
            </a:r>
          </a:p>
          <a:p>
            <a:pPr indent="355600" algn="just"/>
            <a:r>
              <a:rPr lang="ru-RU" sz="900" dirty="0" smtClean="0">
                <a:latin typeface="Times New Roman" pitchFamily="18" charset="0"/>
                <a:cs typeface="Times New Roman" pitchFamily="18" charset="0"/>
              </a:rPr>
              <a:t>В начале 19-го века был изобретен шрифт для военных нужд с целью передачи данных в полной темноте. Изначально его условно называли «ночное письмо». Это было необходимо для того, чтобы в ночное время не привлекать противника отблесками света при получении распоряжений командования. «Ночное письмо» состояло из выпуклых точек, где на 12 выпуклостей приходилось 36 звуков. Военным это показалось слишком сложным, и метод не прижился.</a:t>
            </a:r>
          </a:p>
          <a:p>
            <a:pPr indent="355600" algn="just"/>
            <a:r>
              <a:rPr lang="ru-RU" sz="900" dirty="0" smtClean="0">
                <a:latin typeface="Times New Roman" pitchFamily="18" charset="0"/>
                <a:cs typeface="Times New Roman" pitchFamily="18" charset="0"/>
              </a:rPr>
              <a:t>Но его основатель, французский офицер-артиллерист, не остановился на этом и в 1821 году отправился со своими новациями в Королевский институт слепых, где Луи Брайль заинтересовался изобретением.</a:t>
            </a:r>
          </a:p>
          <a:p>
            <a:pPr indent="355600" algn="just"/>
            <a:r>
              <a:rPr lang="ru-RU" sz="900" dirty="0" smtClean="0">
                <a:latin typeface="Times New Roman" pitchFamily="18" charset="0"/>
                <a:cs typeface="Times New Roman" pitchFamily="18" charset="0"/>
              </a:rPr>
              <a:t>Брайль усовершенствовал азбуку для незрячих, скомпоновав по 6 выпуклостей для каждой отдельной буквы французского алфавита.</a:t>
            </a:r>
            <a:endParaRPr lang="ru-RU" sz="9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357158" y="642918"/>
            <a:ext cx="2786082" cy="785818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ea typeface="+mj-ea"/>
                <a:cs typeface="+mj-cs"/>
              </a:rPr>
              <a:t>QR</a:t>
            </a:r>
            <a:r>
              <a:rPr lang="ru-RU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ea typeface="+mj-ea"/>
                <a:cs typeface="+mj-cs"/>
              </a:rPr>
              <a:t>-код</a:t>
            </a:r>
            <a:endParaRPr kumimoji="0" lang="ru-RU" sz="40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Bookman Old Style" pitchFamily="18" charset="0"/>
              <a:ea typeface="+mj-ea"/>
              <a:cs typeface="+mj-cs"/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1357290" y="6215082"/>
            <a:ext cx="428628" cy="42862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1857356" y="6215082"/>
            <a:ext cx="428628" cy="42862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2357422" y="6215082"/>
            <a:ext cx="428628" cy="42862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/>
          <p:cNvSpPr/>
          <p:nvPr/>
        </p:nvSpPr>
        <p:spPr>
          <a:xfrm>
            <a:off x="2857488" y="6215082"/>
            <a:ext cx="428628" cy="42862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3" name="Picture 6" descr="http://fastnews.lv/_bl/9/50320645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324545" y="2000240"/>
            <a:ext cx="4033537" cy="20893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Заголовок 1"/>
          <p:cNvSpPr txBox="1">
            <a:spLocks/>
          </p:cNvSpPr>
          <p:nvPr/>
        </p:nvSpPr>
        <p:spPr>
          <a:xfrm>
            <a:off x="3571868" y="1142984"/>
            <a:ext cx="3500462" cy="785818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ea typeface="+mj-ea"/>
                <a:cs typeface="+mj-cs"/>
              </a:rPr>
              <a:t>Штрих-код</a:t>
            </a:r>
            <a:endParaRPr kumimoji="0" lang="ru-RU" sz="40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Bookman Old Style" pitchFamily="18" charset="0"/>
              <a:ea typeface="+mj-ea"/>
              <a:cs typeface="+mj-cs"/>
            </a:endParaRPr>
          </a:p>
        </p:txBody>
      </p:sp>
      <p:pic>
        <p:nvPicPr>
          <p:cNvPr id="15" name="Picture 10" descr="Обгон грузовым автомобилям запрещен 3.22 (временный)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827353" y="1357298"/>
            <a:ext cx="3316547" cy="30585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Заголовок 1"/>
          <p:cNvSpPr txBox="1">
            <a:spLocks/>
          </p:cNvSpPr>
          <p:nvPr/>
        </p:nvSpPr>
        <p:spPr>
          <a:xfrm>
            <a:off x="4786314" y="500042"/>
            <a:ext cx="3357586" cy="1357322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ea typeface="+mj-ea"/>
                <a:cs typeface="+mj-cs"/>
              </a:rPr>
              <a:t>Дорожный знак</a:t>
            </a:r>
            <a:endParaRPr kumimoji="0" lang="ru-RU" sz="36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Bookman Old Style" pitchFamily="18" charset="0"/>
              <a:ea typeface="+mj-ea"/>
              <a:cs typeface="+mj-cs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4857752" y="4214818"/>
            <a:ext cx="321471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/>
              <a:t>Обгон грузовым автомобилям запрещен</a:t>
            </a:r>
            <a:endParaRPr lang="ru-RU" dirty="0"/>
          </a:p>
        </p:txBody>
      </p:sp>
      <p:grpSp>
        <p:nvGrpSpPr>
          <p:cNvPr id="20" name="Группа 19"/>
          <p:cNvGrpSpPr/>
          <p:nvPr/>
        </p:nvGrpSpPr>
        <p:grpSpPr>
          <a:xfrm>
            <a:off x="1928794" y="1936358"/>
            <a:ext cx="2955212" cy="4207286"/>
            <a:chOff x="215360" y="2404926"/>
            <a:chExt cx="2955212" cy="4207286"/>
          </a:xfrm>
        </p:grpSpPr>
        <p:pic>
          <p:nvPicPr>
            <p:cNvPr id="21" name="Picture 7" descr="D:\Личные_документы\Елена\Школа_информатика\Школа_3\уроки\кодир_декодирование\кодир_декодир\znaki[1].jpg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5360" y="2404926"/>
              <a:ext cx="2955212" cy="2026366"/>
            </a:xfrm>
            <a:prstGeom prst="rect">
              <a:avLst/>
            </a:prstGeom>
            <a:noFill/>
            <a:ln w="9525">
              <a:solidFill>
                <a:schemeClr val="tx2"/>
              </a:solidFill>
              <a:miter lim="800000"/>
              <a:headEnd/>
              <a:tailEnd/>
            </a:ln>
            <a:effectLst>
              <a:outerShdw dist="38100" dir="2700000" algn="tl" rotWithShape="0">
                <a:srgbClr val="000000">
                  <a:alpha val="39999"/>
                </a:srgbClr>
              </a:outerShdw>
            </a:effectLst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2" name="Picture 3" descr="D:\Личные_документы\Елена\Школа_информатика\Школа_3\уроки\кодир_декодирование\кодир_декодир\zjm8gf6rwy4ex7n0qui2[1].jpg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55648" y="4605441"/>
              <a:ext cx="1983705" cy="2006771"/>
            </a:xfrm>
            <a:prstGeom prst="rect">
              <a:avLst/>
            </a:prstGeom>
            <a:noFill/>
            <a:ln w="9525">
              <a:solidFill>
                <a:schemeClr val="tx2"/>
              </a:solidFill>
              <a:miter lim="800000"/>
              <a:headEnd/>
              <a:tailEnd/>
            </a:ln>
            <a:effectLst>
              <a:outerShdw dist="38100" dir="2700000" algn="tl" rotWithShape="0">
                <a:srgbClr val="000000">
                  <a:alpha val="39999"/>
                </a:srgbClr>
              </a:outerShdw>
            </a:effectLst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23" name="Picture 12" descr="http://bashny.net/uploads/images/00/00/13/2014/02/22/8f5e3f55c1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247438" y="2428868"/>
            <a:ext cx="3539404" cy="8974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5" name="Заголовок 1"/>
          <p:cNvSpPr txBox="1">
            <a:spLocks/>
          </p:cNvSpPr>
          <p:nvPr/>
        </p:nvSpPr>
        <p:spPr>
          <a:xfrm>
            <a:off x="4857752" y="1285860"/>
            <a:ext cx="4214842" cy="1285884"/>
          </a:xfrm>
          <a:prstGeom prst="rect">
            <a:avLst/>
          </a:prstGeom>
        </p:spPr>
        <p:txBody>
          <a:bodyPr/>
          <a:lstStyle/>
          <a:p>
            <a:pPr lvl="0" algn="ctr">
              <a:defRPr/>
            </a:pPr>
            <a:r>
              <a:rPr lang="ru-RU" sz="3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ea typeface="+mj-ea"/>
                <a:cs typeface="+mj-cs"/>
              </a:rPr>
              <a:t>Автомобильный </a:t>
            </a:r>
            <a:r>
              <a:rPr lang="ru-RU" sz="3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ea typeface="+mj-ea"/>
                <a:cs typeface="+mj-cs"/>
              </a:rPr>
              <a:t>номер</a:t>
            </a:r>
          </a:p>
        </p:txBody>
      </p:sp>
      <p:sp>
        <p:nvSpPr>
          <p:cNvPr id="26" name="Овал 25"/>
          <p:cNvSpPr/>
          <p:nvPr/>
        </p:nvSpPr>
        <p:spPr>
          <a:xfrm>
            <a:off x="3357554" y="6215082"/>
            <a:ext cx="428628" cy="42862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2476" name="Picture 12" descr="http://i.pinimg.com/originals/a9/b7/78/a9b7788b6eeee9b37790295e32f9cea9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072066" y="2285992"/>
            <a:ext cx="3786214" cy="1162381"/>
          </a:xfrm>
          <a:prstGeom prst="rect">
            <a:avLst/>
          </a:prstGeom>
          <a:noFill/>
        </p:spPr>
      </p:pic>
      <p:sp>
        <p:nvSpPr>
          <p:cNvPr id="28" name="Заголовок 1"/>
          <p:cNvSpPr txBox="1">
            <a:spLocks/>
          </p:cNvSpPr>
          <p:nvPr/>
        </p:nvSpPr>
        <p:spPr>
          <a:xfrm>
            <a:off x="5643570" y="1643050"/>
            <a:ext cx="2786082" cy="785818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ea typeface="+mj-ea"/>
                <a:cs typeface="+mj-cs"/>
              </a:rPr>
              <a:t>Ноты</a:t>
            </a:r>
            <a:endParaRPr kumimoji="0" lang="ru-RU" sz="40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Bookman Old Style" pitchFamily="18" charset="0"/>
              <a:ea typeface="+mj-ea"/>
              <a:cs typeface="+mj-cs"/>
            </a:endParaRPr>
          </a:p>
        </p:txBody>
      </p:sp>
      <p:sp>
        <p:nvSpPr>
          <p:cNvPr id="29" name="Овал 28"/>
          <p:cNvSpPr/>
          <p:nvPr/>
        </p:nvSpPr>
        <p:spPr>
          <a:xfrm>
            <a:off x="3857620" y="6215082"/>
            <a:ext cx="428628" cy="42862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2478" name="Picture 14" descr="https://go1.imgsmail.ru/imgpreview?key=28a934d44e45622e&amp;mb=imgdb_preview_622"/>
          <p:cNvPicPr>
            <a:picLocks noChangeAspect="1" noChangeArrowheads="1"/>
          </p:cNvPicPr>
          <p:nvPr/>
        </p:nvPicPr>
        <p:blipFill>
          <a:blip r:embed="rId9"/>
          <a:srcRect l="4076" t="18103" r="4891" b="37931"/>
          <a:stretch>
            <a:fillRect/>
          </a:stretch>
        </p:blipFill>
        <p:spPr bwMode="auto">
          <a:xfrm>
            <a:off x="5294784" y="2714620"/>
            <a:ext cx="3563496" cy="1143008"/>
          </a:xfrm>
          <a:prstGeom prst="rect">
            <a:avLst/>
          </a:prstGeom>
          <a:noFill/>
        </p:spPr>
      </p:pic>
      <p:sp>
        <p:nvSpPr>
          <p:cNvPr id="31" name="Заголовок 1"/>
          <p:cNvSpPr txBox="1">
            <a:spLocks/>
          </p:cNvSpPr>
          <p:nvPr/>
        </p:nvSpPr>
        <p:spPr>
          <a:xfrm>
            <a:off x="4857752" y="4286256"/>
            <a:ext cx="4572000" cy="785818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ea typeface="+mj-ea"/>
                <a:cs typeface="+mj-cs"/>
              </a:rPr>
              <a:t>КОДИРОВАНИЕ</a:t>
            </a:r>
            <a:endParaRPr kumimoji="0" lang="ru-RU" sz="32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Bookman Old Style" pitchFamily="18" charset="0"/>
              <a:ea typeface="+mj-ea"/>
              <a:cs typeface="+mj-cs"/>
            </a:endParaRPr>
          </a:p>
        </p:txBody>
      </p:sp>
      <p:sp>
        <p:nvSpPr>
          <p:cNvPr id="32" name="Заголовок 1"/>
          <p:cNvSpPr txBox="1">
            <a:spLocks/>
          </p:cNvSpPr>
          <p:nvPr/>
        </p:nvSpPr>
        <p:spPr>
          <a:xfrm>
            <a:off x="5786446" y="2000240"/>
            <a:ext cx="2786082" cy="785818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ea typeface="+mj-ea"/>
                <a:cs typeface="+mj-cs"/>
              </a:rPr>
              <a:t>Ребус</a:t>
            </a:r>
            <a:endParaRPr kumimoji="0" lang="ru-RU" sz="40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Bookman Old Style" pitchFamily="18" charset="0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624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2.03515E-7 L -0.28333 -0.00463 " pathEditMode="relative" rAng="0" ptsTypes="AA">
                                      <p:cBhvr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200" y="-200"/>
                                    </p:animMotion>
                                  </p:childTnLst>
                                </p:cTn>
                              </p:par>
                              <p:par>
                                <p:cTn id="32" presetID="35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-4.55134E-6 L -0.30209 0.00555 " pathEditMode="relative" rAng="0" ptsTypes="AA">
                                      <p:cBhvr>
                                        <p:cTn id="3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100" y="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"/>
                            </p:stCondLst>
                            <p:childTnLst>
                              <p:par>
                                <p:cTn id="3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48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9" fill="hold">
                      <p:stCondLst>
                        <p:cond delay="0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-4.0333E-6 L -0.30364 0.22595 " pathEditMode="relative" rAng="0" ptsTypes="AA">
                                      <p:cBhvr>
                                        <p:cTn id="5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200" y="11300"/>
                                    </p:animMotion>
                                  </p:childTnLst>
                                </p:cTn>
                              </p:par>
                              <p:par>
                                <p:cTn id="57" presetID="35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-3.70028E-7 L -0.30138 0.19149 " pathEditMode="relative" rAng="0" ptsTypes="AA">
                                      <p:cBhvr>
                                        <p:cTn id="5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100" y="96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00"/>
                            </p:stCondLst>
                            <p:childTnLst>
                              <p:par>
                                <p:cTn id="6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65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6" fill="hold">
                      <p:stCondLst>
                        <p:cond delay="0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3.57077E-6 L -0.35399 0.40564 " pathEditMode="relative" rAng="0" ptsTypes="AA">
                                      <p:cBhvr>
                                        <p:cTn id="6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700" y="20300"/>
                                    </p:animMotion>
                                  </p:childTnLst>
                                </p:cTn>
                              </p:par>
                              <p:par>
                                <p:cTn id="70" presetID="35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1.75763E-7 L -0.34045 0.355 " pathEditMode="relative" rAng="0" ptsTypes="AA">
                                      <p:cBhvr>
                                        <p:cTn id="7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000" y="177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500"/>
                            </p:stCondLst>
                            <p:childTnLst>
                              <p:par>
                                <p:cTn id="7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500"/>
                                        <p:tgtEl>
                                          <p:spTgt spid="624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79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0" fill="hold">
                      <p:stCondLst>
                        <p:cond delay="0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64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-1.76688E-6 L -0.00173 -0.21646 " pathEditMode="relative" rAng="0" ptsTypes="AA">
                                      <p:cBhvr>
                                        <p:cTn id="8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0" y="-10800"/>
                                    </p:animMotion>
                                  </p:childTnLst>
                                </p:cTn>
                              </p:par>
                              <p:par>
                                <p:cTn id="84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1.17484E-6 L -0.00173 -0.21184 " pathEditMode="relative" rAng="0" ptsTypes="AA">
                                      <p:cBhvr>
                                        <p:cTn id="85" dur="500" fill="hold"/>
                                        <p:tgtEl>
                                          <p:spTgt spid="6247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0" y="-106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500"/>
                            </p:stCondLst>
                            <p:childTnLst>
                              <p:par>
                                <p:cTn id="8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9" dur="500"/>
                                        <p:tgtEl>
                                          <p:spTgt spid="624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</p:childTnLst>
        </p:cTn>
      </p:par>
    </p:tnLst>
    <p:bldLst>
      <p:bldP spid="7" grpId="0"/>
      <p:bldP spid="7" grpId="1"/>
      <p:bldP spid="8" grpId="0"/>
      <p:bldP spid="14" grpId="0"/>
      <p:bldP spid="14" grpId="1"/>
      <p:bldP spid="18" grpId="0"/>
      <p:bldP spid="18" grpId="1"/>
      <p:bldP spid="19" grpId="0"/>
      <p:bldP spid="19" grpId="1"/>
      <p:bldP spid="25" grpId="0"/>
      <p:bldP spid="25" grpId="1"/>
      <p:bldP spid="28" grpId="0"/>
      <p:bldP spid="28" grpId="1"/>
      <p:bldP spid="31" grpId="0"/>
      <p:bldP spid="3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357158" y="642919"/>
            <a:ext cx="8286808" cy="2786082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marL="273050" algn="just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ru-RU" sz="2800" b="1" u="sng" dirty="0">
                <a:solidFill>
                  <a:srgbClr val="FF0000"/>
                </a:solidFill>
                <a:latin typeface="Bookman Old Style" pitchFamily="18" charset="0"/>
                <a:cs typeface="Arial" pitchFamily="34" charset="0"/>
              </a:rPr>
              <a:t>Кодирование</a:t>
            </a:r>
            <a:r>
              <a:rPr lang="ru-RU" sz="2800" dirty="0">
                <a:latin typeface="Bookman Old Style" pitchFamily="18" charset="0"/>
                <a:cs typeface="Arial" pitchFamily="34" charset="0"/>
              </a:rPr>
              <a:t> – это представление информации с помощью некоторого кода.</a:t>
            </a:r>
          </a:p>
          <a:p>
            <a:pPr marL="273050" algn="just" fontAlgn="auto">
              <a:spcBef>
                <a:spcPct val="20000"/>
              </a:spcBef>
              <a:spcAft>
                <a:spcPts val="0"/>
              </a:spcAft>
              <a:buFont typeface="Arial" charset="0"/>
              <a:buNone/>
              <a:defRPr/>
            </a:pPr>
            <a:r>
              <a:rPr lang="ru-RU" sz="2800" b="1" u="sng" dirty="0" smtClean="0">
                <a:solidFill>
                  <a:srgbClr val="FF0000"/>
                </a:solidFill>
                <a:latin typeface="Bookman Old Style" pitchFamily="18" charset="0"/>
                <a:cs typeface="Arial" pitchFamily="34" charset="0"/>
              </a:rPr>
              <a:t>Код</a:t>
            </a:r>
            <a:r>
              <a:rPr lang="ru-RU" sz="2800" dirty="0" smtClean="0">
                <a:solidFill>
                  <a:srgbClr val="FF0000"/>
                </a:solidFill>
                <a:latin typeface="Bookman Old Style" pitchFamily="18" charset="0"/>
                <a:cs typeface="Arial" pitchFamily="34" charset="0"/>
              </a:rPr>
              <a:t> </a:t>
            </a:r>
            <a:r>
              <a:rPr lang="ru-RU" sz="2800" dirty="0">
                <a:latin typeface="Bookman Old Style" pitchFamily="18" charset="0"/>
                <a:cs typeface="Arial" pitchFamily="34" charset="0"/>
              </a:rPr>
              <a:t>– это система условных знаков </a:t>
            </a:r>
            <a:br>
              <a:rPr lang="ru-RU" sz="2800" dirty="0">
                <a:latin typeface="Bookman Old Style" pitchFamily="18" charset="0"/>
                <a:cs typeface="Arial" pitchFamily="34" charset="0"/>
              </a:rPr>
            </a:br>
            <a:r>
              <a:rPr lang="ru-RU" sz="2800" dirty="0">
                <a:latin typeface="Bookman Old Style" pitchFamily="18" charset="0"/>
                <a:cs typeface="Arial" pitchFamily="34" charset="0"/>
              </a:rPr>
              <a:t>для представления информации</a:t>
            </a:r>
            <a:r>
              <a:rPr lang="ru-RU" sz="2800" dirty="0" smtClean="0">
                <a:latin typeface="Bookman Old Style" pitchFamily="18" charset="0"/>
                <a:cs typeface="Arial" pitchFamily="34" charset="0"/>
              </a:rPr>
              <a:t>.</a:t>
            </a:r>
            <a:endParaRPr lang="ru-RU" sz="2800" dirty="0">
              <a:latin typeface="Bookman Old Style" pitchFamily="18" charset="0"/>
              <a:cs typeface="Arial" pitchFamily="34" charset="0"/>
            </a:endParaRPr>
          </a:p>
        </p:txBody>
      </p:sp>
      <p:pic>
        <p:nvPicPr>
          <p:cNvPr id="15363" name="Picture 4" descr="http://upload.wikimedia.org/wikipedia/commons/thumb/d/d8/Benzopyrene_DNA_adduct_1JDG.png/230px-Benzopyrene_DNA_adduct_1JDG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759496">
            <a:off x="6665963" y="3872331"/>
            <a:ext cx="1698574" cy="23475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4" name="Picture 8" descr="https://lh5.ggpht.com/Tx7wur5dBMvlWX0F1TVjkVDDVlriUp3kgZiB_3MxwjXjEy1pJ3zP48ZgVel8e135VkEz=w300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21080647">
            <a:off x="2484736" y="3484877"/>
            <a:ext cx="2857500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Овал 4"/>
          <p:cNvSpPr/>
          <p:nvPr/>
        </p:nvSpPr>
        <p:spPr>
          <a:xfrm>
            <a:off x="1500166" y="6143644"/>
            <a:ext cx="428628" cy="42862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Picture 2" descr="http://www.editthis.info/images/psy3242/4/46/Braillealphabet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7618" y="3500462"/>
            <a:ext cx="352425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8" descr="http://trendsblog.ru/wp-content/uploads/2012/09/b142cmgq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429015" y="3697307"/>
            <a:ext cx="3357563" cy="2517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8100" dir="2700000" algn="tl" rotWithShape="0">
              <a:srgbClr val="000000">
                <a:alpha val="39999"/>
              </a:srgbClr>
            </a:outerShdw>
          </a:effectLst>
        </p:spPr>
      </p:pic>
      <p:pic>
        <p:nvPicPr>
          <p:cNvPr id="8" name="Picture 10" descr="http://www.braille.su/images/menu/menu_books/book03min.jpg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20205910">
            <a:off x="6149038" y="3467522"/>
            <a:ext cx="3102165" cy="3488393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9" name="Picture 6" descr="http://www.infoescola.com/wp-content/uploads/2009/09/braille-louis-338x350.jp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190461" y="514873"/>
            <a:ext cx="3024217" cy="3128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Содержимое 2"/>
          <p:cNvSpPr txBox="1">
            <a:spLocks/>
          </p:cNvSpPr>
          <p:nvPr/>
        </p:nvSpPr>
        <p:spPr>
          <a:xfrm>
            <a:off x="3071802" y="671512"/>
            <a:ext cx="6072230" cy="268605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Луи Брайль</a:t>
            </a: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 придумал способ представления информации для слепых.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Проводя пальцами по выступам, незрячие люди различают буквы и могут читать.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2" grpId="0" uiExpand="1" build="allAtOnce"/>
      <p:bldP spid="1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1"/>
          <p:cNvSpPr>
            <a:spLocks noGrp="1"/>
          </p:cNvSpPr>
          <p:nvPr>
            <p:ph type="title"/>
          </p:nvPr>
        </p:nvSpPr>
        <p:spPr>
          <a:xfrm>
            <a:off x="428625" y="285728"/>
            <a:ext cx="8229600" cy="1143000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0065B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Способы кодирования информации</a:t>
            </a:r>
          </a:p>
        </p:txBody>
      </p:sp>
      <p:sp>
        <p:nvSpPr>
          <p:cNvPr id="5" name="Пятиугольник 4"/>
          <p:cNvSpPr/>
          <p:nvPr/>
        </p:nvSpPr>
        <p:spPr>
          <a:xfrm>
            <a:off x="357158" y="1643059"/>
            <a:ext cx="5929312" cy="1285875"/>
          </a:xfrm>
          <a:prstGeom prst="homePlate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Одна и та же информация </a:t>
            </a:r>
            <a:br>
              <a:rPr lang="ru-RU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</a:br>
            <a:r>
              <a:rPr lang="ru-RU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может быть представлена разными кодами (в разных формах).</a:t>
            </a:r>
            <a:endParaRPr lang="ru-RU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itchFamily="34" charset="0"/>
            </a:endParaRPr>
          </a:p>
        </p:txBody>
      </p:sp>
      <p:sp>
        <p:nvSpPr>
          <p:cNvPr id="6" name="Пятиугольник 5"/>
          <p:cNvSpPr/>
          <p:nvPr/>
        </p:nvSpPr>
        <p:spPr>
          <a:xfrm>
            <a:off x="1714500" y="3000372"/>
            <a:ext cx="6215063" cy="1500188"/>
          </a:xfrm>
          <a:prstGeom prst="homePlate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Способ кодирования информации зависит от цели, ради которой осуществляется кодирование.</a:t>
            </a:r>
          </a:p>
        </p:txBody>
      </p:sp>
      <p:sp>
        <p:nvSpPr>
          <p:cNvPr id="7" name="Пятиугольник 6"/>
          <p:cNvSpPr/>
          <p:nvPr/>
        </p:nvSpPr>
        <p:spPr>
          <a:xfrm>
            <a:off x="2643188" y="4572008"/>
            <a:ext cx="6215062" cy="2000264"/>
          </a:xfrm>
          <a:prstGeom prst="homePlate">
            <a:avLst/>
          </a:prstGeom>
          <a:solidFill>
            <a:schemeClr val="accent1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Основные способы кодирования:</a:t>
            </a:r>
          </a:p>
          <a:p>
            <a:pPr marL="457200" indent="-457200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Tx/>
              <a:buAutoNum type="arabicParenR"/>
              <a:defRPr/>
            </a:pPr>
            <a:r>
              <a:rPr lang="ru-RU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графический (рисунки, значки)</a:t>
            </a:r>
          </a:p>
          <a:p>
            <a:pPr marL="457200" indent="-457200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Tx/>
              <a:buAutoNum type="arabicParenR"/>
              <a:defRPr/>
            </a:pPr>
            <a:r>
              <a:rPr lang="ru-RU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числовой </a:t>
            </a:r>
          </a:p>
          <a:p>
            <a:pPr marL="457200" indent="-457200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Tx/>
              <a:buAutoNum type="arabicParenR"/>
              <a:defRPr/>
            </a:pPr>
            <a:r>
              <a:rPr lang="ru-RU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символьный.</a:t>
            </a:r>
          </a:p>
        </p:txBody>
      </p:sp>
      <p:pic>
        <p:nvPicPr>
          <p:cNvPr id="9" name="Прямоугольник 8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1328530">
            <a:off x="6803449" y="1827816"/>
            <a:ext cx="2887868" cy="19989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Прямоугольник 9"/>
          <p:cNvPicPr>
            <a:picLocks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72066" y="428604"/>
            <a:ext cx="3260727" cy="30051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" descr="http://legend.az/uploads/posts/2011-08/1312739745_2feb7c686845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143768" y="714356"/>
            <a:ext cx="1500198" cy="1452027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1" name="Овал 10"/>
          <p:cNvSpPr/>
          <p:nvPr/>
        </p:nvSpPr>
        <p:spPr>
          <a:xfrm>
            <a:off x="2714612" y="5000636"/>
            <a:ext cx="357190" cy="500066"/>
          </a:xfrm>
          <a:prstGeom prst="ellipse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1</a:t>
            </a:r>
            <a:endParaRPr lang="ru-RU" b="1" dirty="0"/>
          </a:p>
        </p:txBody>
      </p:sp>
      <p:sp>
        <p:nvSpPr>
          <p:cNvPr id="12" name="Овал 11"/>
          <p:cNvSpPr/>
          <p:nvPr/>
        </p:nvSpPr>
        <p:spPr>
          <a:xfrm>
            <a:off x="2714612" y="5500702"/>
            <a:ext cx="357190" cy="500066"/>
          </a:xfrm>
          <a:prstGeom prst="ellipse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2</a:t>
            </a:r>
            <a:endParaRPr lang="ru-RU" b="1" dirty="0"/>
          </a:p>
        </p:txBody>
      </p:sp>
      <p:sp>
        <p:nvSpPr>
          <p:cNvPr id="13" name="Овал 12"/>
          <p:cNvSpPr/>
          <p:nvPr/>
        </p:nvSpPr>
        <p:spPr>
          <a:xfrm>
            <a:off x="2714612" y="6000768"/>
            <a:ext cx="357190" cy="500066"/>
          </a:xfrm>
          <a:prstGeom prst="ellipse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3</a:t>
            </a:r>
            <a:endParaRPr lang="ru-RU" b="1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33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4" fill="hold">
                      <p:stCondLst>
                        <p:cond delay="0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39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0" fill="hold">
                      <p:stCondLst>
                        <p:cond delay="0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11" grpId="0" animBg="1"/>
      <p:bldP spid="12" grpId="0" animBg="1"/>
      <p:bldP spid="1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71" name="Заголовок 1"/>
          <p:cNvSpPr>
            <a:spLocks noGrp="1"/>
          </p:cNvSpPr>
          <p:nvPr>
            <p:ph type="title"/>
          </p:nvPr>
        </p:nvSpPr>
        <p:spPr>
          <a:xfrm>
            <a:off x="500063" y="285750"/>
            <a:ext cx="8229600" cy="1143000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rgbClr val="0065B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Декодирование информации</a:t>
            </a:r>
          </a:p>
        </p:txBody>
      </p:sp>
      <p:sp>
        <p:nvSpPr>
          <p:cNvPr id="21507" name="AutoShape 15" descr="http://%D0%B3%D1%8B%D0%BA.%D1%80%D1%84/uploads/1253793460/tn_gallery_787_9655.png"/>
          <p:cNvSpPr>
            <a:spLocks noChangeAspect="1" noChangeArrowheads="1"/>
          </p:cNvSpPr>
          <p:nvPr/>
        </p:nvSpPr>
        <p:spPr bwMode="auto">
          <a:xfrm>
            <a:off x="155575" y="-685800"/>
            <a:ext cx="112395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428596" y="1500186"/>
            <a:ext cx="8358246" cy="2571756"/>
          </a:xfrm>
          <a:prstGeom prst="roundRect">
            <a:avLst>
              <a:gd name="adj" fmla="val 16667"/>
            </a:avLst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marL="273050" algn="ctr" fontAlgn="auto">
              <a:spcBef>
                <a:spcPct val="20000"/>
              </a:spcBef>
              <a:spcAft>
                <a:spcPts val="0"/>
              </a:spcAft>
              <a:buFont typeface="Arial" charset="0"/>
              <a:buNone/>
              <a:defRPr/>
            </a:pPr>
            <a:r>
              <a:rPr lang="ru-RU" sz="3400" b="1" dirty="0">
                <a:solidFill>
                  <a:srgbClr val="002060"/>
                </a:solidFill>
                <a:latin typeface="Bookman Old Style" pitchFamily="18" charset="0"/>
                <a:cs typeface="Arial" pitchFamily="34" charset="0"/>
              </a:rPr>
              <a:t>Действия по восстановлению первоначальной формы представления </a:t>
            </a:r>
            <a:r>
              <a:rPr lang="ru-RU" sz="3400" b="1" dirty="0" smtClean="0">
                <a:solidFill>
                  <a:srgbClr val="002060"/>
                </a:solidFill>
                <a:latin typeface="Bookman Old Style" pitchFamily="18" charset="0"/>
                <a:cs typeface="Arial" pitchFamily="34" charset="0"/>
              </a:rPr>
              <a:t>информации принято </a:t>
            </a:r>
            <a:r>
              <a:rPr lang="ru-RU" sz="3400" b="1" dirty="0">
                <a:solidFill>
                  <a:srgbClr val="002060"/>
                </a:solidFill>
                <a:latin typeface="Bookman Old Style" pitchFamily="18" charset="0"/>
                <a:cs typeface="Arial" pitchFamily="34" charset="0"/>
              </a:rPr>
              <a:t>называть </a:t>
            </a:r>
            <a:r>
              <a:rPr lang="ru-RU" sz="3400" b="1" dirty="0">
                <a:solidFill>
                  <a:srgbClr val="FF0000"/>
                </a:solidFill>
                <a:latin typeface="Bookman Old Style" pitchFamily="18" charset="0"/>
                <a:cs typeface="Arial" pitchFamily="34" charset="0"/>
              </a:rPr>
              <a:t>декодированием</a:t>
            </a:r>
            <a:r>
              <a:rPr lang="ru-RU" sz="3400" b="1" dirty="0" smtClean="0">
                <a:solidFill>
                  <a:srgbClr val="FF0000"/>
                </a:solidFill>
                <a:latin typeface="Bookman Old Style" pitchFamily="18" charset="0"/>
              </a:rPr>
              <a:t>.</a:t>
            </a:r>
            <a:endParaRPr lang="ru-RU" sz="34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  <a:cs typeface="Arial" pitchFamily="34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428860" y="4357694"/>
            <a:ext cx="6357982" cy="1500198"/>
          </a:xfrm>
          <a:prstGeom prst="roundRect">
            <a:avLst>
              <a:gd name="adj" fmla="val 16667"/>
            </a:avLst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marL="273050" algn="ctr" fontAlgn="auto">
              <a:spcBef>
                <a:spcPct val="20000"/>
              </a:spcBef>
              <a:spcAft>
                <a:spcPts val="0"/>
              </a:spcAft>
              <a:buFont typeface="Arial" charset="0"/>
              <a:buNone/>
              <a:defRPr/>
            </a:pPr>
            <a:r>
              <a:rPr lang="ru-RU" sz="3400" b="1" dirty="0" smtClean="0">
                <a:solidFill>
                  <a:srgbClr val="002060"/>
                </a:solidFill>
                <a:latin typeface="Bookman Old Style" pitchFamily="18" charset="0"/>
                <a:cs typeface="Arial" pitchFamily="34" charset="0"/>
              </a:rPr>
              <a:t>Для декодирования надо знать </a:t>
            </a:r>
            <a:r>
              <a:rPr lang="ru-RU" sz="3400" b="1" dirty="0" smtClean="0">
                <a:solidFill>
                  <a:srgbClr val="FF0000"/>
                </a:solidFill>
                <a:latin typeface="Bookman Old Style" pitchFamily="18" charset="0"/>
                <a:cs typeface="Arial" pitchFamily="34" charset="0"/>
              </a:rPr>
              <a:t>код</a:t>
            </a:r>
            <a:r>
              <a:rPr lang="ru-RU" sz="3400" b="1" dirty="0" smtClean="0">
                <a:solidFill>
                  <a:srgbClr val="FF0000"/>
                </a:solidFill>
                <a:latin typeface="Bookman Old Style" pitchFamily="18" charset="0"/>
              </a:rPr>
              <a:t>.</a:t>
            </a:r>
            <a:endParaRPr lang="ru-RU" sz="34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  <a:cs typeface="Arial" pitchFamily="34" charset="0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Содержимое 2"/>
          <p:cNvSpPr>
            <a:spLocks noGrp="1"/>
          </p:cNvSpPr>
          <p:nvPr>
            <p:ph idx="1"/>
          </p:nvPr>
        </p:nvSpPr>
        <p:spPr>
          <a:xfrm>
            <a:off x="428596" y="857232"/>
            <a:ext cx="8258204" cy="1285875"/>
          </a:xfrm>
        </p:spPr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r>
              <a:rPr lang="ru-RU" altLang="ru-RU" sz="2800" b="1" dirty="0" smtClean="0">
                <a:cs typeface="Arial" panose="020B0604020202020204" pitchFamily="34" charset="0"/>
              </a:rPr>
              <a:t>При шифровании каждый символ заменяется другим, находящимся на некотором постоянном числе позиций левее или правее него в алфавите. </a:t>
            </a:r>
          </a:p>
        </p:txBody>
      </p:sp>
      <p:sp>
        <p:nvSpPr>
          <p:cNvPr id="6" name="Содержимое 2"/>
          <p:cNvSpPr txBox="1">
            <a:spLocks/>
          </p:cNvSpPr>
          <p:nvPr/>
        </p:nvSpPr>
        <p:spPr bwMode="auto">
          <a:xfrm>
            <a:off x="2214571" y="5000643"/>
            <a:ext cx="5715015" cy="1071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fontAlgn="auto">
              <a:spcBef>
                <a:spcPct val="20000"/>
              </a:spcBef>
              <a:spcAft>
                <a:spcPts val="0"/>
              </a:spcAft>
              <a:buFont typeface="Arial" charset="0"/>
              <a:buNone/>
              <a:defRPr/>
            </a:pPr>
            <a:r>
              <a:rPr lang="ru-RU" sz="2400" dirty="0">
                <a:solidFill>
                  <a:schemeClr val="tx2">
                    <a:lumMod val="75000"/>
                  </a:schemeClr>
                </a:solidFill>
                <a:cs typeface="Arial" pitchFamily="34" charset="0"/>
              </a:rPr>
              <a:t>Закодированный текст:</a:t>
            </a:r>
          </a:p>
          <a:p>
            <a:pPr marL="1073150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ru-RU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Д</a:t>
            </a:r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Ж</a:t>
            </a:r>
            <a:r>
              <a:rPr lang="ru-RU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М   ИКДК,  ДЖМ  ХЩКУЮ</a:t>
            </a:r>
            <a:endParaRPr lang="ru-RU" sz="24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42" name="Выгнутая вниз стрелка 41"/>
          <p:cNvSpPr/>
          <p:nvPr/>
        </p:nvSpPr>
        <p:spPr>
          <a:xfrm rot="11345844" flipV="1">
            <a:off x="4885890" y="2853156"/>
            <a:ext cx="886697" cy="477154"/>
          </a:xfrm>
          <a:prstGeom prst="curvedUpArrow">
            <a:avLst>
              <a:gd name="adj1" fmla="val 25000"/>
              <a:gd name="adj2" fmla="val 48641"/>
              <a:gd name="adj3" fmla="val 55415"/>
            </a:avLst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41" name="Выгнутая вниз стрелка 40"/>
          <p:cNvSpPr/>
          <p:nvPr/>
        </p:nvSpPr>
        <p:spPr>
          <a:xfrm rot="21227817" flipH="1">
            <a:off x="6159410" y="2825702"/>
            <a:ext cx="1038855" cy="446812"/>
          </a:xfrm>
          <a:prstGeom prst="curvedUpArrow">
            <a:avLst>
              <a:gd name="adj1" fmla="val 25000"/>
              <a:gd name="adj2" fmla="val 50000"/>
              <a:gd name="adj3" fmla="val 55444"/>
            </a:avLst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  <p:grpSp>
        <p:nvGrpSpPr>
          <p:cNvPr id="51" name="Группа 50"/>
          <p:cNvGrpSpPr/>
          <p:nvPr/>
        </p:nvGrpSpPr>
        <p:grpSpPr>
          <a:xfrm>
            <a:off x="2214546" y="2286014"/>
            <a:ext cx="6715133" cy="3214688"/>
            <a:chOff x="2214546" y="2286014"/>
            <a:chExt cx="6715133" cy="3214688"/>
          </a:xfrm>
        </p:grpSpPr>
        <p:sp>
          <p:nvSpPr>
            <p:cNvPr id="8" name="Овал 7"/>
            <p:cNvSpPr/>
            <p:nvPr/>
          </p:nvSpPr>
          <p:spPr>
            <a:xfrm>
              <a:off x="3941294" y="2643202"/>
              <a:ext cx="447676" cy="500062"/>
            </a:xfrm>
            <a:prstGeom prst="ellips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А</a:t>
              </a:r>
            </a:p>
          </p:txBody>
        </p:sp>
        <p:sp>
          <p:nvSpPr>
            <p:cNvPr id="9" name="Овал 8"/>
            <p:cNvSpPr/>
            <p:nvPr/>
          </p:nvSpPr>
          <p:spPr>
            <a:xfrm>
              <a:off x="4325016" y="2357452"/>
              <a:ext cx="447676" cy="500062"/>
            </a:xfrm>
            <a:prstGeom prst="ellipse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Б</a:t>
              </a:r>
            </a:p>
          </p:txBody>
        </p:sp>
        <p:sp>
          <p:nvSpPr>
            <p:cNvPr id="10" name="Овал 9"/>
            <p:cNvSpPr/>
            <p:nvPr/>
          </p:nvSpPr>
          <p:spPr>
            <a:xfrm>
              <a:off x="4772692" y="2286014"/>
              <a:ext cx="447675" cy="500063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В</a:t>
              </a:r>
            </a:p>
          </p:txBody>
        </p:sp>
        <p:sp>
          <p:nvSpPr>
            <p:cNvPr id="11" name="Овал 10"/>
            <p:cNvSpPr/>
            <p:nvPr/>
          </p:nvSpPr>
          <p:spPr>
            <a:xfrm>
              <a:off x="5220367" y="2357452"/>
              <a:ext cx="447676" cy="500062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Г</a:t>
              </a:r>
            </a:p>
          </p:txBody>
        </p:sp>
        <p:sp>
          <p:nvSpPr>
            <p:cNvPr id="12" name="Овал 11"/>
            <p:cNvSpPr/>
            <p:nvPr/>
          </p:nvSpPr>
          <p:spPr>
            <a:xfrm>
              <a:off x="5604089" y="2571764"/>
              <a:ext cx="447676" cy="500063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Д</a:t>
              </a:r>
            </a:p>
          </p:txBody>
        </p:sp>
        <p:sp>
          <p:nvSpPr>
            <p:cNvPr id="13" name="Овал 12"/>
            <p:cNvSpPr/>
            <p:nvPr/>
          </p:nvSpPr>
          <p:spPr>
            <a:xfrm>
              <a:off x="5987811" y="2357452"/>
              <a:ext cx="447676" cy="500062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Е</a:t>
              </a:r>
            </a:p>
          </p:txBody>
        </p:sp>
        <p:sp>
          <p:nvSpPr>
            <p:cNvPr id="14" name="Овал 13"/>
            <p:cNvSpPr/>
            <p:nvPr/>
          </p:nvSpPr>
          <p:spPr>
            <a:xfrm>
              <a:off x="6435487" y="2286014"/>
              <a:ext cx="447675" cy="500063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Ё</a:t>
              </a:r>
            </a:p>
          </p:txBody>
        </p:sp>
        <p:sp>
          <p:nvSpPr>
            <p:cNvPr id="15" name="Овал 14"/>
            <p:cNvSpPr/>
            <p:nvPr/>
          </p:nvSpPr>
          <p:spPr>
            <a:xfrm>
              <a:off x="6883162" y="2286014"/>
              <a:ext cx="447676" cy="500063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Ж</a:t>
              </a:r>
            </a:p>
          </p:txBody>
        </p:sp>
        <p:sp>
          <p:nvSpPr>
            <p:cNvPr id="16" name="Овал 15"/>
            <p:cNvSpPr/>
            <p:nvPr/>
          </p:nvSpPr>
          <p:spPr>
            <a:xfrm>
              <a:off x="7330838" y="2428889"/>
              <a:ext cx="447675" cy="500063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З</a:t>
              </a:r>
            </a:p>
          </p:txBody>
        </p:sp>
        <p:sp>
          <p:nvSpPr>
            <p:cNvPr id="17" name="Овал 16"/>
            <p:cNvSpPr/>
            <p:nvPr/>
          </p:nvSpPr>
          <p:spPr>
            <a:xfrm>
              <a:off x="7714560" y="2643202"/>
              <a:ext cx="447675" cy="500062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И</a:t>
              </a:r>
            </a:p>
          </p:txBody>
        </p:sp>
        <p:sp>
          <p:nvSpPr>
            <p:cNvPr id="18" name="Овал 17"/>
            <p:cNvSpPr/>
            <p:nvPr/>
          </p:nvSpPr>
          <p:spPr>
            <a:xfrm>
              <a:off x="8034328" y="2928952"/>
              <a:ext cx="447676" cy="500062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Й</a:t>
              </a:r>
            </a:p>
          </p:txBody>
        </p:sp>
        <p:sp>
          <p:nvSpPr>
            <p:cNvPr id="19" name="Овал 18"/>
            <p:cNvSpPr/>
            <p:nvPr/>
          </p:nvSpPr>
          <p:spPr>
            <a:xfrm>
              <a:off x="8290142" y="3357577"/>
              <a:ext cx="447676" cy="500062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К</a:t>
              </a:r>
            </a:p>
          </p:txBody>
        </p:sp>
        <p:sp>
          <p:nvSpPr>
            <p:cNvPr id="20" name="Овал 19"/>
            <p:cNvSpPr/>
            <p:nvPr/>
          </p:nvSpPr>
          <p:spPr>
            <a:xfrm>
              <a:off x="8290142" y="3857639"/>
              <a:ext cx="447676" cy="500063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Л</a:t>
              </a:r>
            </a:p>
          </p:txBody>
        </p:sp>
        <p:sp>
          <p:nvSpPr>
            <p:cNvPr id="21" name="Овал 20"/>
            <p:cNvSpPr/>
            <p:nvPr/>
          </p:nvSpPr>
          <p:spPr>
            <a:xfrm>
              <a:off x="8482004" y="4286264"/>
              <a:ext cx="447675" cy="500063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М</a:t>
              </a:r>
            </a:p>
          </p:txBody>
        </p:sp>
        <p:sp>
          <p:nvSpPr>
            <p:cNvPr id="22" name="Овал 21"/>
            <p:cNvSpPr/>
            <p:nvPr/>
          </p:nvSpPr>
          <p:spPr>
            <a:xfrm>
              <a:off x="8290142" y="4714889"/>
              <a:ext cx="447676" cy="500063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Н</a:t>
              </a:r>
            </a:p>
          </p:txBody>
        </p:sp>
        <p:sp>
          <p:nvSpPr>
            <p:cNvPr id="23" name="Овал 22"/>
            <p:cNvSpPr/>
            <p:nvPr/>
          </p:nvSpPr>
          <p:spPr>
            <a:xfrm>
              <a:off x="7906421" y="5000639"/>
              <a:ext cx="447676" cy="500063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О</a:t>
              </a:r>
            </a:p>
          </p:txBody>
        </p:sp>
        <p:sp>
          <p:nvSpPr>
            <p:cNvPr id="24" name="Овал 23"/>
            <p:cNvSpPr/>
            <p:nvPr/>
          </p:nvSpPr>
          <p:spPr>
            <a:xfrm>
              <a:off x="7458745" y="4929202"/>
              <a:ext cx="447675" cy="500062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П</a:t>
              </a:r>
            </a:p>
          </p:txBody>
        </p:sp>
        <p:sp>
          <p:nvSpPr>
            <p:cNvPr id="25" name="Овал 24"/>
            <p:cNvSpPr/>
            <p:nvPr/>
          </p:nvSpPr>
          <p:spPr>
            <a:xfrm>
              <a:off x="7075024" y="4643452"/>
              <a:ext cx="447675" cy="500062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Р</a:t>
              </a:r>
            </a:p>
          </p:txBody>
        </p:sp>
        <p:sp>
          <p:nvSpPr>
            <p:cNvPr id="26" name="Овал 25"/>
            <p:cNvSpPr/>
            <p:nvPr/>
          </p:nvSpPr>
          <p:spPr>
            <a:xfrm>
              <a:off x="6627348" y="4572014"/>
              <a:ext cx="447676" cy="500063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С</a:t>
              </a:r>
            </a:p>
          </p:txBody>
        </p:sp>
        <p:sp>
          <p:nvSpPr>
            <p:cNvPr id="27" name="Овал 26"/>
            <p:cNvSpPr/>
            <p:nvPr/>
          </p:nvSpPr>
          <p:spPr>
            <a:xfrm>
              <a:off x="6179672" y="4429139"/>
              <a:ext cx="447675" cy="500063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Т</a:t>
              </a:r>
            </a:p>
          </p:txBody>
        </p:sp>
        <p:sp>
          <p:nvSpPr>
            <p:cNvPr id="28" name="Овал 27"/>
            <p:cNvSpPr/>
            <p:nvPr/>
          </p:nvSpPr>
          <p:spPr>
            <a:xfrm>
              <a:off x="5731996" y="4429139"/>
              <a:ext cx="447676" cy="500063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У</a:t>
              </a:r>
            </a:p>
          </p:txBody>
        </p:sp>
        <p:sp>
          <p:nvSpPr>
            <p:cNvPr id="29" name="Овал 28"/>
            <p:cNvSpPr/>
            <p:nvPr/>
          </p:nvSpPr>
          <p:spPr>
            <a:xfrm>
              <a:off x="5284321" y="4357702"/>
              <a:ext cx="447675" cy="500062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Ф</a:t>
              </a:r>
            </a:p>
          </p:txBody>
        </p:sp>
        <p:sp>
          <p:nvSpPr>
            <p:cNvPr id="30" name="Овал 29"/>
            <p:cNvSpPr/>
            <p:nvPr/>
          </p:nvSpPr>
          <p:spPr>
            <a:xfrm>
              <a:off x="4836645" y="4214827"/>
              <a:ext cx="447676" cy="500062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Х</a:t>
              </a:r>
            </a:p>
          </p:txBody>
        </p:sp>
        <p:sp>
          <p:nvSpPr>
            <p:cNvPr id="31" name="Овал 30"/>
            <p:cNvSpPr/>
            <p:nvPr/>
          </p:nvSpPr>
          <p:spPr>
            <a:xfrm>
              <a:off x="4388970" y="4214827"/>
              <a:ext cx="447675" cy="500062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Ц</a:t>
              </a:r>
            </a:p>
          </p:txBody>
        </p:sp>
        <p:sp>
          <p:nvSpPr>
            <p:cNvPr id="32" name="Овал 31"/>
            <p:cNvSpPr/>
            <p:nvPr/>
          </p:nvSpPr>
          <p:spPr>
            <a:xfrm>
              <a:off x="3941294" y="4143389"/>
              <a:ext cx="447676" cy="500063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Ч</a:t>
              </a:r>
            </a:p>
          </p:txBody>
        </p:sp>
        <p:sp>
          <p:nvSpPr>
            <p:cNvPr id="33" name="Овал 32"/>
            <p:cNvSpPr/>
            <p:nvPr/>
          </p:nvSpPr>
          <p:spPr>
            <a:xfrm>
              <a:off x="3493619" y="4214827"/>
              <a:ext cx="447675" cy="500062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Ш</a:t>
              </a:r>
            </a:p>
          </p:txBody>
        </p:sp>
        <p:sp>
          <p:nvSpPr>
            <p:cNvPr id="34" name="Овал 33"/>
            <p:cNvSpPr/>
            <p:nvPr/>
          </p:nvSpPr>
          <p:spPr>
            <a:xfrm>
              <a:off x="3045943" y="4071952"/>
              <a:ext cx="447676" cy="500062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Щ</a:t>
              </a:r>
            </a:p>
          </p:txBody>
        </p:sp>
        <p:sp>
          <p:nvSpPr>
            <p:cNvPr id="35" name="Овал 34"/>
            <p:cNvSpPr/>
            <p:nvPr/>
          </p:nvSpPr>
          <p:spPr>
            <a:xfrm>
              <a:off x="2598268" y="4143389"/>
              <a:ext cx="447675" cy="500063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Ъ</a:t>
              </a:r>
            </a:p>
          </p:txBody>
        </p:sp>
        <p:sp>
          <p:nvSpPr>
            <p:cNvPr id="36" name="Овал 35"/>
            <p:cNvSpPr/>
            <p:nvPr/>
          </p:nvSpPr>
          <p:spPr>
            <a:xfrm>
              <a:off x="2214546" y="3929077"/>
              <a:ext cx="447675" cy="500062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Ы</a:t>
              </a:r>
            </a:p>
          </p:txBody>
        </p:sp>
        <p:sp>
          <p:nvSpPr>
            <p:cNvPr id="37" name="Овал 36"/>
            <p:cNvSpPr/>
            <p:nvPr/>
          </p:nvSpPr>
          <p:spPr>
            <a:xfrm>
              <a:off x="2470361" y="3571889"/>
              <a:ext cx="447675" cy="500063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Ь</a:t>
              </a:r>
            </a:p>
          </p:txBody>
        </p:sp>
        <p:sp>
          <p:nvSpPr>
            <p:cNvPr id="38" name="Овал 37"/>
            <p:cNvSpPr/>
            <p:nvPr/>
          </p:nvSpPr>
          <p:spPr>
            <a:xfrm>
              <a:off x="2918036" y="3571889"/>
              <a:ext cx="447676" cy="500063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Э</a:t>
              </a:r>
            </a:p>
          </p:txBody>
        </p:sp>
        <p:sp>
          <p:nvSpPr>
            <p:cNvPr id="39" name="Овал 38"/>
            <p:cNvSpPr/>
            <p:nvPr/>
          </p:nvSpPr>
          <p:spPr>
            <a:xfrm>
              <a:off x="3365712" y="3429014"/>
              <a:ext cx="447675" cy="500063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Ю</a:t>
              </a:r>
            </a:p>
          </p:txBody>
        </p:sp>
        <p:sp>
          <p:nvSpPr>
            <p:cNvPr id="40" name="Овал 39"/>
            <p:cNvSpPr/>
            <p:nvPr/>
          </p:nvSpPr>
          <p:spPr>
            <a:xfrm>
              <a:off x="3685480" y="3071827"/>
              <a:ext cx="447676" cy="500062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Я</a:t>
              </a:r>
            </a:p>
          </p:txBody>
        </p:sp>
        <p:sp>
          <p:nvSpPr>
            <p:cNvPr id="44" name="Овал 43"/>
            <p:cNvSpPr/>
            <p:nvPr/>
          </p:nvSpPr>
          <p:spPr>
            <a:xfrm>
              <a:off x="4334965" y="2359039"/>
              <a:ext cx="447675" cy="500063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Б</a:t>
              </a:r>
            </a:p>
          </p:txBody>
        </p:sp>
        <p:sp>
          <p:nvSpPr>
            <p:cNvPr id="45" name="Овал 44"/>
            <p:cNvSpPr/>
            <p:nvPr/>
          </p:nvSpPr>
          <p:spPr>
            <a:xfrm>
              <a:off x="3944137" y="2638439"/>
              <a:ext cx="447676" cy="500063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А</a:t>
              </a:r>
            </a:p>
          </p:txBody>
        </p:sp>
      </p:grpSp>
      <p:sp>
        <p:nvSpPr>
          <p:cNvPr id="48" name="Содержимое 2"/>
          <p:cNvSpPr txBox="1">
            <a:spLocks/>
          </p:cNvSpPr>
          <p:nvPr/>
        </p:nvSpPr>
        <p:spPr bwMode="auto">
          <a:xfrm>
            <a:off x="3929059" y="6143644"/>
            <a:ext cx="3786214" cy="4286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4763" fontAlgn="auto">
              <a:spcBef>
                <a:spcPct val="20000"/>
              </a:spcBef>
              <a:spcAft>
                <a:spcPts val="0"/>
              </a:spcAft>
              <a:buFont typeface="Arial" charset="0"/>
              <a:buNone/>
              <a:defRPr/>
            </a:pPr>
            <a:r>
              <a:rPr lang="ru-RU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В</a:t>
            </a:r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Е</a:t>
            </a:r>
            <a:r>
              <a:rPr lang="ru-RU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К  ЖИВИ,  ВЕК  УЧИСЬ.</a:t>
            </a:r>
            <a:endParaRPr lang="ru-RU" sz="24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47" name="Прямоугольник 46"/>
          <p:cNvSpPr/>
          <p:nvPr/>
        </p:nvSpPr>
        <p:spPr>
          <a:xfrm>
            <a:off x="2714612" y="142852"/>
            <a:ext cx="3765775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4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Пример №1</a:t>
            </a:r>
            <a:endParaRPr lang="ru-RU" sz="4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</p:txBody>
      </p:sp>
      <p:sp>
        <p:nvSpPr>
          <p:cNvPr id="50" name="Содержимое 2"/>
          <p:cNvSpPr txBox="1">
            <a:spLocks/>
          </p:cNvSpPr>
          <p:nvPr/>
        </p:nvSpPr>
        <p:spPr bwMode="auto">
          <a:xfrm>
            <a:off x="428596" y="2214554"/>
            <a:ext cx="3714776" cy="1428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alt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panose="020B0604020202020204" pitchFamily="34" charset="0"/>
              </a:rPr>
              <a:t>Шаг сдвига – 2 (против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ru-RU" altLang="ru-RU" sz="2800" b="1" dirty="0" smtClean="0">
                <a:latin typeface="+mn-lt"/>
                <a:cs typeface="Arial" panose="020B0604020202020204" pitchFamily="34" charset="0"/>
              </a:rPr>
              <a:t>часовой стрелки.)</a:t>
            </a:r>
            <a:endParaRPr kumimoji="0" lang="ru-RU" altLang="ru-RU" sz="28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sp>
        <p:nvSpPr>
          <p:cNvPr id="52" name="Прямоугольник 51"/>
          <p:cNvSpPr/>
          <p:nvPr/>
        </p:nvSpPr>
        <p:spPr>
          <a:xfrm>
            <a:off x="1571604" y="6215082"/>
            <a:ext cx="2071702" cy="428628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dirty="0">
                <a:latin typeface="Bookman Old Style" pitchFamily="18" charset="0"/>
              </a:rPr>
              <a:t>Проверить</a:t>
            </a:r>
          </a:p>
        </p:txBody>
      </p:sp>
      <p:sp>
        <p:nvSpPr>
          <p:cNvPr id="54" name="Багетная рамка 53">
            <a:hlinkClick r:id="rId2" action="ppaction://hlinksldjump"/>
          </p:cNvPr>
          <p:cNvSpPr/>
          <p:nvPr/>
        </p:nvSpPr>
        <p:spPr>
          <a:xfrm>
            <a:off x="71406" y="6429396"/>
            <a:ext cx="428628" cy="357190"/>
          </a:xfrm>
          <a:prstGeom prst="bevel">
            <a:avLst>
              <a:gd name="adj" fmla="val 3244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1" presetClass="entr" presetSubtype="0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5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1" dur="80"/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2" dur="80"/>
                                        <p:tgtEl>
                                          <p:spTgt spid="4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3" dur="80"/>
                                        <p:tgtEl>
                                          <p:spTgt spid="4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2"/>
                  </p:tgtEl>
                </p:cond>
              </p:nextCondLst>
            </p:seq>
          </p:childTnLst>
        </p:cTn>
      </p:par>
    </p:tnLst>
    <p:bldLst>
      <p:bldP spid="6" grpId="0"/>
      <p:bldP spid="42" grpId="0" animBg="1"/>
      <p:bldP spid="41" grpId="0" animBg="1"/>
      <p:bldP spid="48" grpId="0"/>
      <p:bldP spid="50" grpId="0"/>
      <p:bldP spid="5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714612" y="97673"/>
            <a:ext cx="3801041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4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Пример №</a:t>
            </a:r>
            <a:r>
              <a:rPr lang="ru-RU" sz="4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2</a:t>
            </a:r>
            <a:endParaRPr lang="ru-RU" sz="4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500034" y="1685932"/>
          <a:ext cx="6215066" cy="2743200"/>
        </p:xfrm>
        <a:graphic>
          <a:graphicData uri="http://schemas.openxmlformats.org/drawingml/2006/table">
            <a:tbl>
              <a:tblPr firstRow="1" bandRow="1">
                <a:tableStyleId>{22838BEF-8BB2-4498-84A7-C5851F593DF1}</a:tableStyleId>
              </a:tblPr>
              <a:tblGrid>
                <a:gridCol w="565006"/>
                <a:gridCol w="565006"/>
                <a:gridCol w="565006"/>
                <a:gridCol w="565006"/>
                <a:gridCol w="565006"/>
                <a:gridCol w="565006"/>
                <a:gridCol w="565006"/>
                <a:gridCol w="565006"/>
                <a:gridCol w="565006"/>
                <a:gridCol w="565006"/>
                <a:gridCol w="565006"/>
              </a:tblGrid>
              <a:tr h="433387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</a:rPr>
                        <a:t>А</a:t>
                      </a:r>
                      <a:endParaRPr lang="ru-RU" sz="2400" b="1" dirty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</a:endParaRPr>
                    </a:p>
                  </a:txBody>
                  <a:tcPr marL="91439" marR="9143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</a:rPr>
                        <a:t>Б</a:t>
                      </a:r>
                      <a:endParaRPr lang="ru-RU" sz="2400" b="1" dirty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</a:endParaRPr>
                    </a:p>
                  </a:txBody>
                  <a:tcPr marL="91439" marR="91439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</a:rPr>
                        <a:t>В</a:t>
                      </a:r>
                      <a:endParaRPr lang="ru-RU" sz="2400" b="1" dirty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</a:endParaRPr>
                    </a:p>
                  </a:txBody>
                  <a:tcPr marL="91439" marR="91439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</a:rPr>
                        <a:t>Г</a:t>
                      </a:r>
                      <a:endParaRPr lang="ru-RU" sz="2400" b="1" dirty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</a:endParaRPr>
                    </a:p>
                  </a:txBody>
                  <a:tcPr marL="91439" marR="91439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</a:rPr>
                        <a:t>Д</a:t>
                      </a:r>
                      <a:endParaRPr lang="ru-RU" sz="2400" b="1" dirty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</a:endParaRPr>
                    </a:p>
                  </a:txBody>
                  <a:tcPr marL="91439" marR="91439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</a:rPr>
                        <a:t>Е</a:t>
                      </a:r>
                      <a:endParaRPr lang="ru-RU" sz="2400" b="1" dirty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</a:endParaRPr>
                    </a:p>
                  </a:txBody>
                  <a:tcPr marL="91439" marR="91439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</a:rPr>
                        <a:t>Ё</a:t>
                      </a:r>
                      <a:endParaRPr lang="ru-RU" sz="2400" b="1" dirty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</a:endParaRPr>
                    </a:p>
                  </a:txBody>
                  <a:tcPr marL="91439" marR="91439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</a:rPr>
                        <a:t>Ж</a:t>
                      </a:r>
                      <a:endParaRPr lang="ru-RU" sz="2400" b="1" dirty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</a:endParaRPr>
                    </a:p>
                  </a:txBody>
                  <a:tcPr marL="91439" marR="91439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</a:rPr>
                        <a:t>З</a:t>
                      </a:r>
                      <a:endParaRPr lang="ru-RU" sz="2400" b="1" dirty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</a:endParaRPr>
                    </a:p>
                  </a:txBody>
                  <a:tcPr marL="91439" marR="91439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</a:rPr>
                        <a:t>И</a:t>
                      </a:r>
                      <a:endParaRPr lang="ru-RU" sz="2400" b="1" dirty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</a:endParaRPr>
                    </a:p>
                  </a:txBody>
                  <a:tcPr marL="91439" marR="91439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</a:rPr>
                        <a:t>Й</a:t>
                      </a:r>
                      <a:endParaRPr lang="ru-RU" sz="2400" b="1" dirty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</a:endParaRPr>
                    </a:p>
                  </a:txBody>
                  <a:tcPr marL="91439" marR="91439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433387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01</a:t>
                      </a:r>
                      <a:endParaRPr lang="ru-RU" sz="2400" dirty="0"/>
                    </a:p>
                  </a:txBody>
                  <a:tcPr marL="91439" marR="9143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02</a:t>
                      </a:r>
                      <a:endParaRPr lang="ru-RU" sz="2400" dirty="0"/>
                    </a:p>
                  </a:txBody>
                  <a:tcPr marL="91439" marR="91439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03</a:t>
                      </a:r>
                      <a:endParaRPr lang="ru-RU" sz="2400" dirty="0"/>
                    </a:p>
                  </a:txBody>
                  <a:tcPr marL="91439" marR="91439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04</a:t>
                      </a:r>
                      <a:endParaRPr lang="ru-RU" sz="2400" dirty="0"/>
                    </a:p>
                  </a:txBody>
                  <a:tcPr marL="91439" marR="91439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05</a:t>
                      </a:r>
                      <a:endParaRPr lang="ru-RU" sz="2400" dirty="0"/>
                    </a:p>
                  </a:txBody>
                  <a:tcPr marL="91439" marR="91439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06</a:t>
                      </a:r>
                      <a:endParaRPr lang="ru-RU" sz="2400" dirty="0"/>
                    </a:p>
                  </a:txBody>
                  <a:tcPr marL="91439" marR="91439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07</a:t>
                      </a:r>
                      <a:endParaRPr lang="ru-RU" sz="2400" dirty="0"/>
                    </a:p>
                  </a:txBody>
                  <a:tcPr marL="91439" marR="91439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08</a:t>
                      </a:r>
                      <a:endParaRPr lang="ru-RU" sz="2400" dirty="0"/>
                    </a:p>
                  </a:txBody>
                  <a:tcPr marL="91439" marR="91439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09</a:t>
                      </a:r>
                      <a:endParaRPr lang="ru-RU" sz="2400" dirty="0"/>
                    </a:p>
                  </a:txBody>
                  <a:tcPr marL="91439" marR="91439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10</a:t>
                      </a:r>
                      <a:endParaRPr lang="ru-RU" sz="2400" dirty="0"/>
                    </a:p>
                  </a:txBody>
                  <a:tcPr marL="91439" marR="91439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11</a:t>
                      </a:r>
                      <a:endParaRPr lang="ru-RU" sz="2400" dirty="0"/>
                    </a:p>
                  </a:txBody>
                  <a:tcPr marL="91439" marR="91439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3387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К</a:t>
                      </a:r>
                      <a:endParaRPr lang="ru-RU" sz="2400" b="1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 marL="91439" marR="9143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Л</a:t>
                      </a:r>
                      <a:endParaRPr lang="ru-RU" sz="2400" b="1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 marL="91439" marR="91439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М</a:t>
                      </a:r>
                      <a:endParaRPr lang="ru-RU" sz="2400" b="1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 marL="91439" marR="91439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Н</a:t>
                      </a:r>
                      <a:endParaRPr lang="ru-RU" sz="2400" b="1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 marL="91439" marR="91439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ru-RU" sz="2400" b="1" kern="1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О</a:t>
                      </a:r>
                      <a:endParaRPr lang="ru-RU" sz="2400" b="1" kern="1200" dirty="0">
                        <a:solidFill>
                          <a:schemeClr val="tx2">
                            <a:lumMod val="7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9" marR="91439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П</a:t>
                      </a:r>
                      <a:endParaRPr lang="ru-RU" sz="2400" b="1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 marL="91439" marR="91439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Р</a:t>
                      </a:r>
                      <a:endParaRPr lang="ru-RU" sz="2400" b="1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 marL="91439" marR="91439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С</a:t>
                      </a:r>
                      <a:endParaRPr lang="ru-RU" sz="2400" b="1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 marL="91439" marR="91439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Т</a:t>
                      </a:r>
                      <a:endParaRPr lang="ru-RU" sz="2400" b="1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 marL="91439" marR="91439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rgbClr val="C00000"/>
                          </a:solidFill>
                        </a:rPr>
                        <a:t>У</a:t>
                      </a:r>
                      <a:endParaRPr lang="ru-RU" sz="2400" b="1" dirty="0">
                        <a:solidFill>
                          <a:srgbClr val="C00000"/>
                        </a:solidFill>
                      </a:endParaRPr>
                    </a:p>
                  </a:txBody>
                  <a:tcPr marL="91439" marR="91439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Ф</a:t>
                      </a:r>
                      <a:endParaRPr lang="ru-RU" sz="2400" b="1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 marL="91439" marR="91439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433387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12</a:t>
                      </a:r>
                      <a:endParaRPr lang="ru-RU" sz="2400" dirty="0"/>
                    </a:p>
                  </a:txBody>
                  <a:tcPr marL="91439" marR="9143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13</a:t>
                      </a:r>
                      <a:endParaRPr lang="ru-RU" sz="2400" dirty="0"/>
                    </a:p>
                  </a:txBody>
                  <a:tcPr marL="91439" marR="91439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14</a:t>
                      </a:r>
                      <a:endParaRPr lang="ru-RU" sz="2400" dirty="0"/>
                    </a:p>
                  </a:txBody>
                  <a:tcPr marL="91439" marR="91439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15</a:t>
                      </a:r>
                      <a:endParaRPr lang="ru-RU" sz="2400" dirty="0"/>
                    </a:p>
                  </a:txBody>
                  <a:tcPr marL="91439" marR="91439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16</a:t>
                      </a:r>
                      <a:endParaRPr lang="ru-RU" sz="2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9" marR="91439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17</a:t>
                      </a:r>
                      <a:endParaRPr lang="ru-RU" sz="2400" dirty="0"/>
                    </a:p>
                  </a:txBody>
                  <a:tcPr marL="91439" marR="91439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18</a:t>
                      </a:r>
                      <a:endParaRPr lang="ru-RU" sz="2400" dirty="0"/>
                    </a:p>
                  </a:txBody>
                  <a:tcPr marL="91439" marR="91439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19</a:t>
                      </a:r>
                      <a:endParaRPr lang="ru-RU" sz="2400" dirty="0"/>
                    </a:p>
                  </a:txBody>
                  <a:tcPr marL="91439" marR="91439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20</a:t>
                      </a:r>
                      <a:endParaRPr lang="ru-RU" sz="2400" dirty="0"/>
                    </a:p>
                  </a:txBody>
                  <a:tcPr marL="91439" marR="91439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rgbClr val="C00000"/>
                          </a:solidFill>
                        </a:rPr>
                        <a:t>21</a:t>
                      </a:r>
                      <a:endParaRPr lang="ru-RU" sz="2400" dirty="0">
                        <a:solidFill>
                          <a:srgbClr val="C00000"/>
                        </a:solidFill>
                      </a:endParaRPr>
                    </a:p>
                  </a:txBody>
                  <a:tcPr marL="91439" marR="91439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22</a:t>
                      </a:r>
                      <a:endParaRPr lang="ru-RU" sz="2400" dirty="0"/>
                    </a:p>
                  </a:txBody>
                  <a:tcPr marL="91439" marR="91439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3387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Х</a:t>
                      </a:r>
                      <a:endParaRPr lang="ru-RU" sz="2400" b="1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 marL="91439" marR="9143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Ц</a:t>
                      </a:r>
                      <a:endParaRPr lang="ru-RU" sz="2400" b="1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 marL="91439" marR="91439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Ч</a:t>
                      </a:r>
                      <a:endParaRPr lang="ru-RU" sz="2400" b="1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 marL="91439" marR="91439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Ш</a:t>
                      </a:r>
                      <a:endParaRPr lang="ru-RU" sz="2400" b="1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 marL="91439" marR="91439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Щ</a:t>
                      </a:r>
                      <a:endParaRPr lang="ru-RU" sz="2400" b="1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 marL="91439" marR="91439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Ъ</a:t>
                      </a:r>
                      <a:endParaRPr lang="ru-RU" sz="2400" b="1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 marL="91439" marR="91439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Ы</a:t>
                      </a:r>
                      <a:endParaRPr lang="ru-RU" sz="2400" b="1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 marL="91439" marR="91439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Ь</a:t>
                      </a:r>
                      <a:endParaRPr lang="ru-RU" sz="2400" b="1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 marL="91439" marR="91439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Э</a:t>
                      </a:r>
                      <a:endParaRPr lang="ru-RU" sz="2400" b="1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 marL="91439" marR="91439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Ю</a:t>
                      </a:r>
                      <a:endParaRPr lang="ru-RU" sz="2400" b="1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 marL="91439" marR="91439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Я</a:t>
                      </a:r>
                      <a:endParaRPr lang="ru-RU" sz="2400" b="1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 marL="91439" marR="91439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433387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23</a:t>
                      </a:r>
                      <a:endParaRPr lang="ru-RU" sz="2400" dirty="0"/>
                    </a:p>
                  </a:txBody>
                  <a:tcPr marL="91439" marR="9143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24</a:t>
                      </a:r>
                      <a:endParaRPr lang="ru-RU" sz="2400" dirty="0"/>
                    </a:p>
                  </a:txBody>
                  <a:tcPr marL="91439" marR="91439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25</a:t>
                      </a:r>
                      <a:endParaRPr lang="ru-RU" sz="2400" dirty="0"/>
                    </a:p>
                  </a:txBody>
                  <a:tcPr marL="91439" marR="91439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26</a:t>
                      </a:r>
                      <a:endParaRPr lang="ru-RU" sz="2400" dirty="0"/>
                    </a:p>
                  </a:txBody>
                  <a:tcPr marL="91439" marR="91439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27</a:t>
                      </a:r>
                      <a:endParaRPr lang="ru-RU" sz="2400" dirty="0"/>
                    </a:p>
                  </a:txBody>
                  <a:tcPr marL="91439" marR="91439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28</a:t>
                      </a:r>
                      <a:endParaRPr lang="ru-RU" sz="2400" dirty="0"/>
                    </a:p>
                  </a:txBody>
                  <a:tcPr marL="91439" marR="91439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29</a:t>
                      </a:r>
                      <a:endParaRPr lang="ru-RU" sz="2400" dirty="0"/>
                    </a:p>
                  </a:txBody>
                  <a:tcPr marL="91439" marR="91439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30</a:t>
                      </a:r>
                      <a:endParaRPr lang="ru-RU" sz="2400" dirty="0"/>
                    </a:p>
                  </a:txBody>
                  <a:tcPr marL="91439" marR="91439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31</a:t>
                      </a:r>
                      <a:endParaRPr lang="ru-RU" sz="2400" dirty="0"/>
                    </a:p>
                  </a:txBody>
                  <a:tcPr marL="91439" marR="91439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32</a:t>
                      </a:r>
                      <a:endParaRPr lang="ru-RU" sz="2400" dirty="0"/>
                    </a:p>
                  </a:txBody>
                  <a:tcPr marL="91439" marR="91439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33</a:t>
                      </a:r>
                      <a:endParaRPr lang="ru-RU" sz="2400" dirty="0"/>
                    </a:p>
                  </a:txBody>
                  <a:tcPr marL="91439" marR="91439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Содержимое 2"/>
          <p:cNvSpPr txBox="1">
            <a:spLocks/>
          </p:cNvSpPr>
          <p:nvPr/>
        </p:nvSpPr>
        <p:spPr bwMode="auto">
          <a:xfrm>
            <a:off x="2285976" y="4429142"/>
            <a:ext cx="6858024" cy="1500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fontAlgn="auto">
              <a:spcBef>
                <a:spcPct val="20000"/>
              </a:spcBef>
              <a:spcAft>
                <a:spcPts val="0"/>
              </a:spcAft>
              <a:buFont typeface="Arial" charset="0"/>
              <a:buNone/>
              <a:defRPr/>
            </a:pPr>
            <a:r>
              <a:rPr lang="ru-RU" sz="2400" dirty="0">
                <a:solidFill>
                  <a:schemeClr val="tx2">
                    <a:lumMod val="75000"/>
                  </a:schemeClr>
                </a:solidFill>
                <a:cs typeface="Arial" pitchFamily="34" charset="0"/>
              </a:rPr>
              <a:t>Узнайте 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cs typeface="Arial" pitchFamily="34" charset="0"/>
              </a:rPr>
              <a:t>пословицу</a:t>
            </a:r>
            <a:r>
              <a:rPr lang="ru-RU" sz="2400" dirty="0">
                <a:solidFill>
                  <a:schemeClr val="tx2">
                    <a:lumMod val="75000"/>
                  </a:schemeClr>
                </a:solidFill>
                <a:latin typeface="+mn-lt"/>
              </a:rPr>
              <a:t>: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ru-RU" sz="2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21</a:t>
            </a:r>
            <a:r>
              <a:rPr lang="ru-RU" sz="26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  25  10  20  30  19  33   -  03  19  06  04  05  01</a:t>
            </a:r>
            <a:endParaRPr lang="ru-RU" sz="2600" b="1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  <a:p>
            <a:pPr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ru-RU" sz="2600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17  </a:t>
            </a:r>
            <a:r>
              <a:rPr lang="ru-RU" sz="26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18  10  04  16  05  10  20  19  33</a:t>
            </a:r>
            <a:endParaRPr lang="ru-RU" sz="2600" b="1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28596" y="812053"/>
            <a:ext cx="821537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>
              <a:buFont typeface="Arial" panose="020B0604020202020204" pitchFamily="34" charset="0"/>
              <a:buNone/>
            </a:pPr>
            <a:r>
              <a:rPr lang="ru-RU" altLang="ru-RU" sz="2400" dirty="0" smtClean="0">
                <a:cs typeface="Arial" panose="020B0604020202020204" pitchFamily="34" charset="0"/>
              </a:rPr>
              <a:t>В кодовой таблице каждой букве соответствует её порядковый номер в алфавите. 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571604" y="6215082"/>
            <a:ext cx="2071702" cy="428628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dirty="0">
                <a:latin typeface="Bookman Old Style" pitchFamily="18" charset="0"/>
              </a:rPr>
              <a:t>Проверить</a:t>
            </a:r>
          </a:p>
        </p:txBody>
      </p:sp>
      <p:sp>
        <p:nvSpPr>
          <p:cNvPr id="8" name="Багетная рамка 7">
            <a:hlinkClick r:id="rId3" action="ppaction://hlinksldjump"/>
          </p:cNvPr>
          <p:cNvSpPr/>
          <p:nvPr/>
        </p:nvSpPr>
        <p:spPr>
          <a:xfrm>
            <a:off x="71406" y="6429396"/>
            <a:ext cx="428628" cy="357190"/>
          </a:xfrm>
          <a:prstGeom prst="bevel">
            <a:avLst>
              <a:gd name="adj" fmla="val 3244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3786182" y="6182045"/>
            <a:ext cx="478634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ct val="20000"/>
              </a:spcBef>
              <a:spcAft>
                <a:spcPts val="0"/>
              </a:spcAft>
              <a:buFont typeface="Arial" charset="0"/>
              <a:buNone/>
              <a:defRPr/>
            </a:pPr>
            <a:r>
              <a:rPr lang="ru-RU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У</a:t>
            </a: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ЧИТЬСЯ  -  ВСЕГДА  ПРИГОДИТСЯ</a:t>
            </a:r>
            <a:endParaRPr lang="ru-RU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6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7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4" grpId="0"/>
      <p:bldP spid="7" grpId="0" animBg="1"/>
      <p:bldP spid="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Багетная рамка 8">
            <a:hlinkClick r:id="rId3" action="ppaction://hlinksldjump"/>
          </p:cNvPr>
          <p:cNvSpPr/>
          <p:nvPr/>
        </p:nvSpPr>
        <p:spPr>
          <a:xfrm>
            <a:off x="71406" y="6429396"/>
            <a:ext cx="428628" cy="357190"/>
          </a:xfrm>
          <a:prstGeom prst="bevel">
            <a:avLst>
              <a:gd name="adj" fmla="val 3244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428596" y="857232"/>
            <a:ext cx="8286779" cy="249299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rgbClr val="002060"/>
                </a:solidFill>
                <a:cs typeface="Arial" pitchFamily="34" charset="0"/>
              </a:rPr>
              <a:t>Декодируйте информацию, зная что </a:t>
            </a:r>
            <a:r>
              <a:rPr lang="ru-RU" sz="2800" b="1" dirty="0" smtClean="0">
                <a:solidFill>
                  <a:srgbClr val="002060"/>
                </a:solidFill>
                <a:cs typeface="Arial" pitchFamily="34" charset="0"/>
              </a:rPr>
              <a:t>каждой </a:t>
            </a:r>
            <a:r>
              <a:rPr lang="ru-RU" sz="2800" b="1" dirty="0">
                <a:solidFill>
                  <a:srgbClr val="002060"/>
                </a:solidFill>
                <a:cs typeface="Arial" pitchFamily="34" charset="0"/>
              </a:rPr>
              <a:t>букве соответствует пара чисел, </a:t>
            </a:r>
            <a:r>
              <a:rPr lang="ru-RU" sz="2800" b="1" dirty="0" smtClean="0">
                <a:solidFill>
                  <a:srgbClr val="002060"/>
                </a:solidFill>
                <a:cs typeface="Arial" pitchFamily="34" charset="0"/>
              </a:rPr>
              <a:t>где  </a:t>
            </a:r>
            <a:r>
              <a:rPr lang="ru-RU" sz="2800" b="1" i="1" dirty="0">
                <a:solidFill>
                  <a:schemeClr val="accent1"/>
                </a:solidFill>
                <a:cs typeface="Arial" pitchFamily="34" charset="0"/>
              </a:rPr>
              <a:t>первое число </a:t>
            </a:r>
            <a:r>
              <a:rPr lang="ru-RU" sz="2800" b="1" dirty="0">
                <a:solidFill>
                  <a:srgbClr val="002060"/>
                </a:solidFill>
                <a:cs typeface="Arial" pitchFamily="34" charset="0"/>
              </a:rPr>
              <a:t>– </a:t>
            </a:r>
            <a:r>
              <a:rPr lang="ru-RU" sz="2800" b="1" dirty="0">
                <a:solidFill>
                  <a:schemeClr val="accent5">
                    <a:lumMod val="75000"/>
                  </a:schemeClr>
                </a:solidFill>
                <a:cs typeface="Arial" pitchFamily="34" charset="0"/>
              </a:rPr>
              <a:t>номер столбца</a:t>
            </a:r>
            <a:r>
              <a:rPr lang="ru-RU" sz="2800" b="1" dirty="0" smtClean="0">
                <a:solidFill>
                  <a:srgbClr val="002060"/>
                </a:solidFill>
                <a:cs typeface="Arial" pitchFamily="34" charset="0"/>
              </a:rPr>
              <a:t>, а </a:t>
            </a:r>
            <a:r>
              <a:rPr lang="ru-RU" sz="2800" b="1" i="1" dirty="0">
                <a:solidFill>
                  <a:schemeClr val="accent1"/>
                </a:solidFill>
                <a:cs typeface="Arial" pitchFamily="34" charset="0"/>
              </a:rPr>
              <a:t>второе число</a:t>
            </a:r>
            <a:r>
              <a:rPr lang="ru-RU" sz="2800" b="1" dirty="0">
                <a:solidFill>
                  <a:srgbClr val="002060"/>
                </a:solidFill>
                <a:cs typeface="Arial" pitchFamily="34" charset="0"/>
              </a:rPr>
              <a:t>  – </a:t>
            </a:r>
            <a:r>
              <a:rPr lang="ru-RU" sz="2800" b="1" dirty="0">
                <a:solidFill>
                  <a:schemeClr val="accent5">
                    <a:lumMod val="75000"/>
                  </a:schemeClr>
                </a:solidFill>
                <a:cs typeface="Arial" pitchFamily="34" charset="0"/>
              </a:rPr>
              <a:t>номер </a:t>
            </a:r>
            <a:r>
              <a:rPr lang="ru-RU" sz="2800" b="1" dirty="0" smtClean="0">
                <a:solidFill>
                  <a:schemeClr val="accent5">
                    <a:lumMod val="75000"/>
                  </a:schemeClr>
                </a:solidFill>
                <a:cs typeface="Arial" pitchFamily="34" charset="0"/>
              </a:rPr>
              <a:t>строки</a:t>
            </a:r>
            <a:endParaRPr lang="ru-RU" sz="2400" b="1" dirty="0">
              <a:solidFill>
                <a:srgbClr val="002060"/>
              </a:solidFill>
              <a:cs typeface="Arial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800" b="1" dirty="0">
              <a:solidFill>
                <a:srgbClr val="002060"/>
              </a:solidFill>
              <a:latin typeface="+mn-lt"/>
            </a:endParaRPr>
          </a:p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(5, 3) (2, 2) (5, 2) (8, 3) (2, 3) (1, 3)</a:t>
            </a:r>
            <a:endParaRPr lang="ru-RU" sz="3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714612" y="142852"/>
            <a:ext cx="3801041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4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Пример №</a:t>
            </a:r>
            <a:r>
              <a:rPr lang="ru-RU" sz="4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3</a:t>
            </a:r>
            <a:endParaRPr lang="ru-RU" sz="4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</p:txBody>
      </p:sp>
      <p:pic>
        <p:nvPicPr>
          <p:cNvPr id="13" name="Picture 4" descr="Задание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285984" y="3357562"/>
            <a:ext cx="6572296" cy="1714500"/>
          </a:xfrm>
          <a:prstGeom prst="rect">
            <a:avLst/>
          </a:prstGeom>
          <a:noFill/>
          <a:ln>
            <a:noFill/>
          </a:ln>
          <a:effectLst>
            <a:outerShdw dist="38100" dir="2700000" algn="tl" rotWithShape="0">
              <a:srgbClr val="000000">
                <a:alpha val="39999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Прямоугольник 13"/>
          <p:cNvSpPr/>
          <p:nvPr/>
        </p:nvSpPr>
        <p:spPr>
          <a:xfrm>
            <a:off x="2000232" y="6143644"/>
            <a:ext cx="2071702" cy="428628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dirty="0">
                <a:latin typeface="Bookman Old Style" pitchFamily="18" charset="0"/>
              </a:rPr>
              <a:t>Проверить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429124" y="5929330"/>
            <a:ext cx="2428892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ct val="20000"/>
              </a:spcBef>
              <a:spcAft>
                <a:spcPts val="0"/>
              </a:spcAft>
              <a:buFont typeface="Arial" charset="0"/>
              <a:buNone/>
              <a:defRPr/>
            </a:pPr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ДРУЖБА</a:t>
            </a:r>
            <a:endParaRPr lang="ru-RU" sz="2400" dirty="0">
              <a:latin typeface="+mn-lt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" dur="80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" dur="80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80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</p:childTnLst>
        </p:cTn>
      </p:par>
    </p:tnLst>
    <p:bldLst>
      <p:bldP spid="14" grpId="0" animBg="1"/>
      <p:bldP spid="15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В мире кодов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948</TotalTime>
  <Words>676</Words>
  <Application>Microsoft Office PowerPoint</Application>
  <PresentationFormat>Экран (4:3)</PresentationFormat>
  <Paragraphs>209</Paragraphs>
  <Slides>15</Slides>
  <Notes>12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Слайд 1</vt:lpstr>
      <vt:lpstr>Слайд 2</vt:lpstr>
      <vt:lpstr>Слайд 3</vt:lpstr>
      <vt:lpstr>Слайд 4</vt:lpstr>
      <vt:lpstr>Способы кодирования информации</vt:lpstr>
      <vt:lpstr>Декодирование информации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 мире кодов</dc:title>
  <dc:creator>Саня</dc:creator>
  <cp:lastModifiedBy>home</cp:lastModifiedBy>
  <cp:revision>87</cp:revision>
  <dcterms:created xsi:type="dcterms:W3CDTF">2014-11-23T11:01:34Z</dcterms:created>
  <dcterms:modified xsi:type="dcterms:W3CDTF">2019-12-03T15:41:20Z</dcterms:modified>
</cp:coreProperties>
</file>